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7" r:id="rId3"/>
    <p:sldId id="270" r:id="rId4"/>
    <p:sldId id="259" r:id="rId5"/>
    <p:sldId id="260" r:id="rId6"/>
    <p:sldId id="288" r:id="rId7"/>
    <p:sldId id="261" r:id="rId8"/>
    <p:sldId id="262" r:id="rId9"/>
    <p:sldId id="289" r:id="rId10"/>
    <p:sldId id="265" r:id="rId11"/>
    <p:sldId id="264" r:id="rId12"/>
    <p:sldId id="263" r:id="rId13"/>
    <p:sldId id="266" r:id="rId14"/>
    <p:sldId id="268" r:id="rId15"/>
    <p:sldId id="269" r:id="rId16"/>
    <p:sldId id="267" r:id="rId17"/>
    <p:sldId id="290" r:id="rId18"/>
    <p:sldId id="291" r:id="rId19"/>
    <p:sldId id="292" r:id="rId20"/>
    <p:sldId id="277" r:id="rId21"/>
    <p:sldId id="293" r:id="rId22"/>
    <p:sldId id="294" r:id="rId23"/>
    <p:sldId id="295" r:id="rId24"/>
    <p:sldId id="296" r:id="rId25"/>
    <p:sldId id="297" r:id="rId26"/>
    <p:sldId id="298" r:id="rId27"/>
    <p:sldId id="299" r:id="rId28"/>
    <p:sldId id="300" r:id="rId29"/>
    <p:sldId id="286" r:id="rId30"/>
    <p:sldId id="307" r:id="rId31"/>
    <p:sldId id="301" r:id="rId32"/>
    <p:sldId id="302" r:id="rId33"/>
    <p:sldId id="303" r:id="rId34"/>
    <p:sldId id="304" r:id="rId35"/>
    <p:sldId id="305" r:id="rId36"/>
    <p:sldId id="306" r:id="rId37"/>
    <p:sldId id="287" r:id="rId38"/>
  </p:sldIdLst>
  <p:sldSz cx="10080625" cy="567055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46" d="100"/>
          <a:sy n="146" d="100"/>
        </p:scale>
        <p:origin x="752"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01:05:11.759"/>
    </inkml:context>
    <inkml:brush xml:id="br0">
      <inkml:brushProperty name="width" value="0.05" units="cm"/>
      <inkml:brushProperty name="height" value="0.05" units="cm"/>
      <inkml:brushProperty name="color" value="#808000"/>
    </inkml:brush>
  </inkml:definitions>
  <inkml:trace contextRef="#ctx0" brushRef="#br0">0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6:57.14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6:57.66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6:58.02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6:58.49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7:24.27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7:25.01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7:25.46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7:29.01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7:30.42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7:31.39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0,'3'0,"6"0,4 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01:05:30.209"/>
    </inkml:context>
    <inkml:brush xml:id="br0">
      <inkml:brushProperty name="width" value="0.05" units="cm"/>
      <inkml:brushProperty name="height" value="0.05" units="cm"/>
      <inkml:brushProperty name="color" value="#808000"/>
    </inkml:brush>
  </inkml:definitions>
  <inkml:trace contextRef="#ctx0" brushRef="#br0">0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7:32.73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7:40.86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26:37.58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26:40.60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42 9,'-3'0,"-9"0,-2-4,1-1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26:59.6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27:00.50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27:02.43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1,'0'3,"0"2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27:04.76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27:05.70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27:07.27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5:50.98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0,'7'3,"7"10,6 7,6 3,0 0,-3-1,-3 1,-4-4</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27:09.1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29:58.07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1,'4'0,"0"0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11.63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12.3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12.68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13.10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06.99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07.84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08.91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09.53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6:15.51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09.9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14.38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14.65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9,'0'-3,"0"-2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30:15.47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01:41:43.366"/>
    </inkml:context>
    <inkml:brush xml:id="br0">
      <inkml:brushProperty name="width" value="0.05" units="cm"/>
      <inkml:brushProperty name="height" value="0.05" units="cm"/>
      <inkml:brushProperty name="color" value="#66CC00"/>
    </inkml:brush>
  </inkml:definitions>
  <inkml:trace contextRef="#ctx0" brushRef="#br0">1 0 24575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01:42:05.181"/>
    </inkml:context>
    <inkml:brush xml:id="br0">
      <inkml:brushProperty name="width" value="0.05" units="cm"/>
      <inkml:brushProperty name="height" value="0.05" units="cm"/>
      <inkml:brushProperty name="color" value="#66CC00"/>
    </inkml:brush>
  </inkml:definitions>
  <inkml:trace contextRef="#ctx0" brushRef="#br0">1 0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01:42:11.975"/>
    </inkml:context>
    <inkml:brush xml:id="br0">
      <inkml:brushProperty name="width" value="0.05" units="cm"/>
      <inkml:brushProperty name="height" value="0.05" units="cm"/>
      <inkml:brushProperty name="color" value="#66CC00"/>
    </inkml:brush>
  </inkml:definitions>
  <inkml:trace contextRef="#ctx0" brushRef="#br0">49 0 24575,'-5'0'0,"-15"0"0,-4 0-8191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01:42:12.552"/>
    </inkml:context>
    <inkml:brush xml:id="br0">
      <inkml:brushProperty name="width" value="0.05" units="cm"/>
      <inkml:brushProperty name="height" value="0.05" units="cm"/>
      <inkml:brushProperty name="color" value="#66CC00"/>
    </inkml:brush>
  </inkml:definitions>
  <inkml:trace contextRef="#ctx0" brushRef="#br0">38 0 24575,'0'5'0,"-5"1"0,-10 0 0,-3-1-8191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01:42:12.836"/>
    </inkml:context>
    <inkml:brush xml:id="br0">
      <inkml:brushProperty name="width" value="0.05" units="cm"/>
      <inkml:brushProperty name="height" value="0.05" units="cm"/>
      <inkml:brushProperty name="color" value="#66CC00"/>
    </inkml:brush>
  </inkml:definitions>
  <inkml:trace contextRef="#ctx0" brushRef="#br0">0 141 24575,'5'0'0,"6"0"0,5-5 0,2-10 0,0-40 0,-2-10-8191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01:42:22.581"/>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6:17.4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9,'0'-4,"0"-1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01:42:34.914"/>
    </inkml:context>
    <inkml:brush xml:id="br0">
      <inkml:brushProperty name="width" value="0.05" units="cm"/>
      <inkml:brushProperty name="height" value="0.05" units="cm"/>
      <inkml:brushProperty name="color" value="#66CC00"/>
    </inkml:brush>
  </inkml:definitions>
  <inkml:trace contextRef="#ctx0" brushRef="#br0">0 0 24575,'0'0'-8191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01:42:35.808"/>
    </inkml:context>
    <inkml:brush xml:id="br0">
      <inkml:brushProperty name="width" value="0.05" units="cm"/>
      <inkml:brushProperty name="height" value="0.05" units="cm"/>
      <inkml:brushProperty name="color" value="#66CC00"/>
    </inkml:brush>
  </inkml:definitions>
  <inkml:trace contextRef="#ctx0" brushRef="#br0">1 1 24575,'4'0'0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01:42:38.602"/>
    </inkml:context>
    <inkml:brush xml:id="br0">
      <inkml:brushProperty name="width" value="0.05" units="cm"/>
      <inkml:brushProperty name="height" value="0.05" units="cm"/>
      <inkml:brushProperty name="color" value="#66CC00"/>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6:24.9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949 1,'-5'0,"1"3,-4 2,-4 0,-7-2,-12 0,-6-2,-10 0,-10 0,-6-1,-3-1,-2 1,4 0,5 0,2-4,1-1,-6 1,-6 0,5 1,6 2,12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6:26.02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0,'4'0,"0"0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6:50.74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7T01:06:55.56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1168 22,'-7'0,"-6"0,-15-3,-14-2,-14 0,-5 2,-3 0,0 2,2 0,8 0,10 1,9 1,7-1,4 3,3 6,-2 0,-5 3,-5-1,-6 2,-6 1,-5 0,-1-4,5-3,5-3,7-1,6-3,-3 4,-1 4,-1 1,4 1,8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5011A174-1FDB-E848-876F-D30EBA5B2100}" type="datetimeFigureOut">
              <a:rPr lang="en-US" smtClean="0"/>
              <a:t>2/10/25</a:t>
            </a:fld>
            <a:endParaRPr lang="en-US"/>
          </a:p>
        </p:txBody>
      </p:sp>
      <p:sp>
        <p:nvSpPr>
          <p:cNvPr id="4" name="Slide Image Placeholder 3"/>
          <p:cNvSpPr>
            <a:spLocks noGrp="1" noRot="1" noChangeAspect="1"/>
          </p:cNvSpPr>
          <p:nvPr>
            <p:ph type="sldImg" idx="2"/>
          </p:nvPr>
        </p:nvSpPr>
        <p:spPr>
          <a:xfrm>
            <a:off x="869950" y="1257300"/>
            <a:ext cx="60325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BBB0C29A-6D21-A348-B8BD-FAB788D5AFFA}" type="slidenum">
              <a:rPr lang="en-US" smtClean="0"/>
              <a:t>‹#›</a:t>
            </a:fld>
            <a:endParaRPr lang="en-US"/>
          </a:p>
        </p:txBody>
      </p:sp>
    </p:spTree>
    <p:extLst>
      <p:ext uri="{BB962C8B-B14F-4D97-AF65-F5344CB8AC3E}">
        <p14:creationId xmlns:p14="http://schemas.microsoft.com/office/powerpoint/2010/main" val="3418306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D0E1B7-2C6D-43E3-BE26-BEC0A4220D90}" type="slidenum">
              <a:rPr lang="en-US" smtClean="0"/>
              <a:t>6</a:t>
            </a:fld>
            <a:endParaRPr lang="en-US"/>
          </a:p>
        </p:txBody>
      </p:sp>
    </p:spTree>
    <p:extLst>
      <p:ext uri="{BB962C8B-B14F-4D97-AF65-F5344CB8AC3E}">
        <p14:creationId xmlns:p14="http://schemas.microsoft.com/office/powerpoint/2010/main" val="278701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E78992E-8612-4800-9139-B5FFA26420D1}"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7" name="PlaceHolder 2"/>
          <p:cNvSpPr>
            <a:spLocks noGrp="1"/>
          </p:cNvSpPr>
          <p:nvPr>
            <p:ph/>
          </p:nvPr>
        </p:nvSpPr>
        <p:spPr>
          <a:xfrm>
            <a:off x="504000" y="1326600"/>
            <a:ext cx="907164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8" name="PlaceHolder 3"/>
          <p:cNvSpPr>
            <a:spLocks noGrp="1"/>
          </p:cNvSpPr>
          <p:nvPr>
            <p:ph/>
          </p:nvPr>
        </p:nvSpPr>
        <p:spPr>
          <a:xfrm>
            <a:off x="504000" y="3044160"/>
            <a:ext cx="907164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E252FB06-60DD-4922-B7E6-0F037F15A02E}"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0"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1"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2" name="PlaceHolder 4"/>
          <p:cNvSpPr>
            <a:spLocks noGrp="1"/>
          </p:cNvSpPr>
          <p:nvPr>
            <p:ph/>
          </p:nvPr>
        </p:nvSpPr>
        <p:spPr>
          <a:xfrm>
            <a:off x="504000" y="3044160"/>
            <a:ext cx="442692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3" name="PlaceHolder 5"/>
          <p:cNvSpPr>
            <a:spLocks noGrp="1"/>
          </p:cNvSpPr>
          <p:nvPr>
            <p:ph/>
          </p:nvPr>
        </p:nvSpPr>
        <p:spPr>
          <a:xfrm>
            <a:off x="5152680" y="3044160"/>
            <a:ext cx="442692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2237BF71-FA87-4F34-932A-B60C1D3FE716}"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5" name="PlaceHolder 2"/>
          <p:cNvSpPr>
            <a:spLocks noGrp="1"/>
          </p:cNvSpPr>
          <p:nvPr>
            <p:ph/>
          </p:nvPr>
        </p:nvSpPr>
        <p:spPr>
          <a:xfrm>
            <a:off x="504000" y="1326600"/>
            <a:ext cx="292068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6" name="PlaceHolder 3"/>
          <p:cNvSpPr>
            <a:spLocks noGrp="1"/>
          </p:cNvSpPr>
          <p:nvPr>
            <p:ph/>
          </p:nvPr>
        </p:nvSpPr>
        <p:spPr>
          <a:xfrm>
            <a:off x="3571200" y="1326600"/>
            <a:ext cx="292068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7" name="PlaceHolder 4"/>
          <p:cNvSpPr>
            <a:spLocks noGrp="1"/>
          </p:cNvSpPr>
          <p:nvPr>
            <p:ph/>
          </p:nvPr>
        </p:nvSpPr>
        <p:spPr>
          <a:xfrm>
            <a:off x="6638040" y="1326600"/>
            <a:ext cx="292068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8" name="PlaceHolder 5"/>
          <p:cNvSpPr>
            <a:spLocks noGrp="1"/>
          </p:cNvSpPr>
          <p:nvPr>
            <p:ph/>
          </p:nvPr>
        </p:nvSpPr>
        <p:spPr>
          <a:xfrm>
            <a:off x="504000" y="3044160"/>
            <a:ext cx="292068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9" name="PlaceHolder 6"/>
          <p:cNvSpPr>
            <a:spLocks noGrp="1"/>
          </p:cNvSpPr>
          <p:nvPr>
            <p:ph/>
          </p:nvPr>
        </p:nvSpPr>
        <p:spPr>
          <a:xfrm>
            <a:off x="3571200" y="3044160"/>
            <a:ext cx="292068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0" name="PlaceHolder 7"/>
          <p:cNvSpPr>
            <a:spLocks noGrp="1"/>
          </p:cNvSpPr>
          <p:nvPr>
            <p:ph/>
          </p:nvPr>
        </p:nvSpPr>
        <p:spPr>
          <a:xfrm>
            <a:off x="6638040" y="3044160"/>
            <a:ext cx="292068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68708431-F01D-477C-B8DB-ADAF28049119}"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6" name="PlaceHolder 2"/>
          <p:cNvSpPr>
            <a:spLocks noGrp="1"/>
          </p:cNvSpPr>
          <p:nvPr>
            <p:ph type="subTitle"/>
          </p:nvPr>
        </p:nvSpPr>
        <p:spPr>
          <a:xfrm>
            <a:off x="504000" y="1326600"/>
            <a:ext cx="9071640" cy="328824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8F929A9E-C5BA-423C-BD61-EE5B9BD519B9}"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8" name="PlaceHolder 2"/>
          <p:cNvSpPr>
            <a:spLocks noGrp="1"/>
          </p:cNvSpPr>
          <p:nvPr>
            <p:ph/>
          </p:nvPr>
        </p:nvSpPr>
        <p:spPr>
          <a:xfrm>
            <a:off x="504000" y="1326600"/>
            <a:ext cx="9071640" cy="32882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02439BB2-BABC-4299-8F23-D5DF0059C8E4}"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0"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1"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CC23024-0937-456A-9A05-62C696E7F913}"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E701002-4545-4D55-8EB6-A57B17EEE1E3}"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1640" cy="43884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9190DF14-4CEC-4384-978F-FB830F4344A4}"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5"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7" name="PlaceHolder 4"/>
          <p:cNvSpPr>
            <a:spLocks noGrp="1"/>
          </p:cNvSpPr>
          <p:nvPr>
            <p:ph/>
          </p:nvPr>
        </p:nvSpPr>
        <p:spPr>
          <a:xfrm>
            <a:off x="504000" y="3044160"/>
            <a:ext cx="442692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0A1525FF-DB6B-4021-BF90-6C9C7784A2AA}"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9"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0"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1" name="PlaceHolder 4"/>
          <p:cNvSpPr>
            <a:spLocks noGrp="1"/>
          </p:cNvSpPr>
          <p:nvPr>
            <p:ph/>
          </p:nvPr>
        </p:nvSpPr>
        <p:spPr>
          <a:xfrm>
            <a:off x="5152680" y="3044160"/>
            <a:ext cx="442692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953DABBA-1D52-4D2E-9172-DE143A43818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3"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4"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5" name="PlaceHolder 4"/>
          <p:cNvSpPr>
            <a:spLocks noGrp="1"/>
          </p:cNvSpPr>
          <p:nvPr>
            <p:ph/>
          </p:nvPr>
        </p:nvSpPr>
        <p:spPr>
          <a:xfrm>
            <a:off x="504000" y="3044160"/>
            <a:ext cx="9071640" cy="15681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247F1E95-AB8F-44E5-BAF9-B05666FFACB8}"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6" name="PlaceHolder 2"/>
          <p:cNvSpPr>
            <a:spLocks noGrp="1"/>
          </p:cNvSpPr>
          <p:nvPr>
            <p:ph type="body"/>
          </p:nvPr>
        </p:nvSpPr>
        <p:spPr>
          <a:xfrm>
            <a:off x="504000" y="1326600"/>
            <a:ext cx="907164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
        <p:nvSpPr>
          <p:cNvPr id="2" name="PlaceHolder 3"/>
          <p:cNvSpPr>
            <a:spLocks noGrp="1"/>
          </p:cNvSpPr>
          <p:nvPr>
            <p:ph type="dt" idx="1"/>
          </p:nvPr>
        </p:nvSpPr>
        <p:spPr>
          <a:xfrm>
            <a:off x="504000" y="5165280"/>
            <a:ext cx="2348280" cy="390600"/>
          </a:xfrm>
          <a:prstGeom prst="rect">
            <a:avLst/>
          </a:prstGeom>
          <a:noFill/>
          <a:ln w="0">
            <a:noFill/>
          </a:ln>
        </p:spPr>
        <p:txBody>
          <a:bodyPr lIns="0" tIns="0" rIns="0" bIns="0" anchor="t">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3" name="PlaceHolder 4"/>
          <p:cNvSpPr>
            <a:spLocks noGrp="1"/>
          </p:cNvSpPr>
          <p:nvPr>
            <p:ph type="ftr" idx="2"/>
          </p:nvPr>
        </p:nvSpPr>
        <p:spPr>
          <a:xfrm>
            <a:off x="3447360" y="5165280"/>
            <a:ext cx="3195000" cy="390600"/>
          </a:xfrm>
          <a:prstGeom prst="rect">
            <a:avLst/>
          </a:prstGeom>
          <a:noFill/>
          <a:ln w="0">
            <a:noFill/>
          </a:ln>
        </p:spPr>
        <p:txBody>
          <a:bodyPr lIns="0" tIns="0" rIns="0" bIns="0" anchor="t">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 name="PlaceHolder 5"/>
          <p:cNvSpPr>
            <a:spLocks noGrp="1"/>
          </p:cNvSpPr>
          <p:nvPr>
            <p:ph type="sldNum" idx="3"/>
          </p:nvPr>
        </p:nvSpPr>
        <p:spPr>
          <a:xfrm>
            <a:off x="7227360" y="5165280"/>
            <a:ext cx="2348280" cy="39060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fld id="{4F120093-C197-446C-A7E2-B3F6944EA975}"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6" Type="http://schemas.openxmlformats.org/officeDocument/2006/relationships/image" Target="../media/image130.png"/><Relationship Id="rId42" Type="http://schemas.openxmlformats.org/officeDocument/2006/relationships/image" Target="../media/image21.png"/><Relationship Id="rId47" Type="http://schemas.openxmlformats.org/officeDocument/2006/relationships/image" Target="../media/image23.png"/><Relationship Id="rId63" Type="http://schemas.openxmlformats.org/officeDocument/2006/relationships/customXml" Target="../ink/ink27.xml"/><Relationship Id="rId68" Type="http://schemas.openxmlformats.org/officeDocument/2006/relationships/customXml" Target="../ink/ink29.xml"/><Relationship Id="rId84" Type="http://schemas.openxmlformats.org/officeDocument/2006/relationships/customXml" Target="../ink/ink39.xml"/><Relationship Id="rId89" Type="http://schemas.openxmlformats.org/officeDocument/2006/relationships/image" Target="../media/image41.png"/><Relationship Id="rId16" Type="http://schemas.openxmlformats.org/officeDocument/2006/relationships/customXml" Target="../ink/ink8.xml"/><Relationship Id="rId11" Type="http://schemas.openxmlformats.org/officeDocument/2006/relationships/image" Target="../media/image10.png"/><Relationship Id="rId53" Type="http://schemas.openxmlformats.org/officeDocument/2006/relationships/customXml" Target="../ink/ink22.xml"/><Relationship Id="rId58" Type="http://schemas.openxmlformats.org/officeDocument/2006/relationships/image" Target="../media/image19.png"/><Relationship Id="rId74" Type="http://schemas.openxmlformats.org/officeDocument/2006/relationships/customXml" Target="../ink/ink32.xml"/><Relationship Id="rId79" Type="http://schemas.openxmlformats.org/officeDocument/2006/relationships/customXml" Target="../ink/ink36.xml"/><Relationship Id="rId102" Type="http://schemas.openxmlformats.org/officeDocument/2006/relationships/customXml" Target="../ink/ink50.xml"/><Relationship Id="rId5" Type="http://schemas.openxmlformats.org/officeDocument/2006/relationships/customXml" Target="../ink/ink2.xml"/><Relationship Id="rId90" Type="http://schemas.openxmlformats.org/officeDocument/2006/relationships/customXml" Target="../ink/ink43.xml"/><Relationship Id="rId95" Type="http://schemas.openxmlformats.org/officeDocument/2006/relationships/customXml" Target="../ink/ink46.xml"/><Relationship Id="rId14" Type="http://schemas.openxmlformats.org/officeDocument/2006/relationships/customXml" Target="../ink/ink7.xml"/><Relationship Id="rId22" Type="http://schemas.openxmlformats.org/officeDocument/2006/relationships/image" Target="../media/image110.png"/><Relationship Id="rId27" Type="http://schemas.openxmlformats.org/officeDocument/2006/relationships/customXml" Target="../ink/ink13.xml"/><Relationship Id="rId30" Type="http://schemas.openxmlformats.org/officeDocument/2006/relationships/customXml" Target="../ink/ink15.xml"/><Relationship Id="rId43" Type="http://schemas.openxmlformats.org/officeDocument/2006/relationships/customXml" Target="../ink/ink16.xml"/><Relationship Id="rId48" Type="http://schemas.openxmlformats.org/officeDocument/2006/relationships/customXml" Target="../ink/ink19.xml"/><Relationship Id="rId56" Type="http://schemas.openxmlformats.org/officeDocument/2006/relationships/image" Target="../media/image18.png"/><Relationship Id="rId64" Type="http://schemas.openxmlformats.org/officeDocument/2006/relationships/customXml" Target="../ink/ink28.xml"/><Relationship Id="rId69" Type="http://schemas.openxmlformats.org/officeDocument/2006/relationships/image" Target="../media/image34.png"/><Relationship Id="rId77" Type="http://schemas.openxmlformats.org/officeDocument/2006/relationships/customXml" Target="../ink/ink34.xml"/><Relationship Id="rId100" Type="http://schemas.openxmlformats.org/officeDocument/2006/relationships/image" Target="../media/image30.png"/><Relationship Id="rId105" Type="http://schemas.openxmlformats.org/officeDocument/2006/relationships/customXml" Target="../ink/ink52.xml"/><Relationship Id="rId8" Type="http://schemas.openxmlformats.org/officeDocument/2006/relationships/customXml" Target="../ink/ink4.xml"/><Relationship Id="rId51" Type="http://schemas.openxmlformats.org/officeDocument/2006/relationships/image" Target="../media/image16.png"/><Relationship Id="rId72" Type="http://schemas.openxmlformats.org/officeDocument/2006/relationships/customXml" Target="../ink/ink31.xml"/><Relationship Id="rId80" Type="http://schemas.openxmlformats.org/officeDocument/2006/relationships/image" Target="../media/image38.png"/><Relationship Id="rId85" Type="http://schemas.openxmlformats.org/officeDocument/2006/relationships/customXml" Target="../ink/ink40.xml"/><Relationship Id="rId93" Type="http://schemas.openxmlformats.org/officeDocument/2006/relationships/image" Target="../media/image27.png"/><Relationship Id="rId98" Type="http://schemas.openxmlformats.org/officeDocument/2006/relationships/image" Target="../media/image29.png"/><Relationship Id="rId3" Type="http://schemas.openxmlformats.org/officeDocument/2006/relationships/customXml" Target="../ink/ink1.xml"/><Relationship Id="rId12" Type="http://schemas.openxmlformats.org/officeDocument/2006/relationships/customXml" Target="../ink/ink6.xml"/><Relationship Id="rId17" Type="http://schemas.openxmlformats.org/officeDocument/2006/relationships/image" Target="../media/image13.png"/><Relationship Id="rId25" Type="http://schemas.openxmlformats.org/officeDocument/2006/relationships/customXml" Target="../ink/ink12.xml"/><Relationship Id="rId46" Type="http://schemas.openxmlformats.org/officeDocument/2006/relationships/customXml" Target="../ink/ink18.xml"/><Relationship Id="rId59" Type="http://schemas.openxmlformats.org/officeDocument/2006/relationships/customXml" Target="../ink/ink25.xml"/><Relationship Id="rId67" Type="http://schemas.openxmlformats.org/officeDocument/2006/relationships/image" Target="../media/image33.png"/><Relationship Id="rId103" Type="http://schemas.openxmlformats.org/officeDocument/2006/relationships/customXml" Target="../ink/ink51.xml"/><Relationship Id="rId20" Type="http://schemas.openxmlformats.org/officeDocument/2006/relationships/customXml" Target="../ink/ink10.xml"/><Relationship Id="rId54" Type="http://schemas.openxmlformats.org/officeDocument/2006/relationships/image" Target="../media/image17.png"/><Relationship Id="rId62" Type="http://schemas.openxmlformats.org/officeDocument/2006/relationships/image" Target="../media/image22.png"/><Relationship Id="rId70" Type="http://schemas.openxmlformats.org/officeDocument/2006/relationships/customXml" Target="../ink/ink30.xml"/><Relationship Id="rId75" Type="http://schemas.openxmlformats.org/officeDocument/2006/relationships/image" Target="../media/image37.png"/><Relationship Id="rId83" Type="http://schemas.openxmlformats.org/officeDocument/2006/relationships/customXml" Target="../ink/ink38.xml"/><Relationship Id="rId88" Type="http://schemas.openxmlformats.org/officeDocument/2006/relationships/customXml" Target="../ink/ink42.xml"/><Relationship Id="rId91" Type="http://schemas.openxmlformats.org/officeDocument/2006/relationships/image" Target="../media/image26.png"/><Relationship Id="rId96"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customXml" Target="../ink/ink3.xml"/><Relationship Id="rId15" Type="http://schemas.openxmlformats.org/officeDocument/2006/relationships/image" Target="../media/image12.png"/><Relationship Id="rId23" Type="http://schemas.openxmlformats.org/officeDocument/2006/relationships/customXml" Target="../ink/ink11.xml"/><Relationship Id="rId28" Type="http://schemas.openxmlformats.org/officeDocument/2006/relationships/image" Target="../media/image140.png"/><Relationship Id="rId49" Type="http://schemas.openxmlformats.org/officeDocument/2006/relationships/image" Target="../media/image24.png"/><Relationship Id="rId57" Type="http://schemas.openxmlformats.org/officeDocument/2006/relationships/customXml" Target="../ink/ink24.xml"/><Relationship Id="rId106" Type="http://schemas.openxmlformats.org/officeDocument/2006/relationships/image" Target="../media/image5.png"/><Relationship Id="rId10" Type="http://schemas.openxmlformats.org/officeDocument/2006/relationships/customXml" Target="../ink/ink5.xml"/><Relationship Id="rId44" Type="http://schemas.openxmlformats.org/officeDocument/2006/relationships/customXml" Target="../ink/ink17.xml"/><Relationship Id="rId52" Type="http://schemas.openxmlformats.org/officeDocument/2006/relationships/customXml" Target="../ink/ink21.xml"/><Relationship Id="rId60" Type="http://schemas.openxmlformats.org/officeDocument/2006/relationships/image" Target="../media/image20.png"/><Relationship Id="rId73" Type="http://schemas.openxmlformats.org/officeDocument/2006/relationships/image" Target="../media/image25.png"/><Relationship Id="rId78" Type="http://schemas.openxmlformats.org/officeDocument/2006/relationships/customXml" Target="../ink/ink35.xml"/><Relationship Id="rId81" Type="http://schemas.openxmlformats.org/officeDocument/2006/relationships/customXml" Target="../ink/ink37.xml"/><Relationship Id="rId86" Type="http://schemas.openxmlformats.org/officeDocument/2006/relationships/customXml" Target="../ink/ink41.xml"/><Relationship Id="rId94" Type="http://schemas.openxmlformats.org/officeDocument/2006/relationships/customXml" Target="../ink/ink45.xml"/><Relationship Id="rId99" Type="http://schemas.openxmlformats.org/officeDocument/2006/relationships/customXml" Target="../ink/ink48.xml"/><Relationship Id="rId101" Type="http://schemas.openxmlformats.org/officeDocument/2006/relationships/customXml" Target="../ink/ink49.xml"/><Relationship Id="rId4" Type="http://schemas.openxmlformats.org/officeDocument/2006/relationships/image" Target="../media/image7.png"/><Relationship Id="rId9" Type="http://schemas.openxmlformats.org/officeDocument/2006/relationships/image" Target="../media/image9.png"/><Relationship Id="rId13" Type="http://schemas.openxmlformats.org/officeDocument/2006/relationships/image" Target="../media/image11.png"/><Relationship Id="rId18" Type="http://schemas.openxmlformats.org/officeDocument/2006/relationships/customXml" Target="../ink/ink9.xml"/><Relationship Id="rId50" Type="http://schemas.openxmlformats.org/officeDocument/2006/relationships/customXml" Target="../ink/ink20.xml"/><Relationship Id="rId55" Type="http://schemas.openxmlformats.org/officeDocument/2006/relationships/customXml" Target="../ink/ink23.xml"/><Relationship Id="rId76" Type="http://schemas.openxmlformats.org/officeDocument/2006/relationships/customXml" Target="../ink/ink33.xml"/><Relationship Id="rId97" Type="http://schemas.openxmlformats.org/officeDocument/2006/relationships/customXml" Target="../ink/ink47.xml"/><Relationship Id="rId104" Type="http://schemas.openxmlformats.org/officeDocument/2006/relationships/image" Target="../media/image31.png"/><Relationship Id="rId7" Type="http://schemas.openxmlformats.org/officeDocument/2006/relationships/image" Target="../media/image8.png"/><Relationship Id="rId71" Type="http://schemas.openxmlformats.org/officeDocument/2006/relationships/image" Target="../media/image35.png"/><Relationship Id="rId92" Type="http://schemas.openxmlformats.org/officeDocument/2006/relationships/customXml" Target="../ink/ink44.xml"/><Relationship Id="rId2" Type="http://schemas.openxmlformats.org/officeDocument/2006/relationships/image" Target="../media/image6.emf"/><Relationship Id="rId29" Type="http://schemas.openxmlformats.org/officeDocument/2006/relationships/customXml" Target="../ink/ink14.xml"/><Relationship Id="rId24" Type="http://schemas.openxmlformats.org/officeDocument/2006/relationships/image" Target="../media/image120.png"/><Relationship Id="rId45" Type="http://schemas.openxmlformats.org/officeDocument/2006/relationships/image" Target="../media/image15.png"/><Relationship Id="rId87" Type="http://schemas.openxmlformats.org/officeDocument/2006/relationships/image" Target="../media/image40.png"/><Relationship Id="rId61" Type="http://schemas.openxmlformats.org/officeDocument/2006/relationships/customXml" Target="../ink/ink26.xml"/><Relationship Id="rId82" Type="http://schemas.openxmlformats.org/officeDocument/2006/relationships/image" Target="../media/image39.png"/><Relationship Id="rId1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504000" y="187200"/>
            <a:ext cx="9071640" cy="1024200"/>
          </a:xfrm>
          <a:prstGeom prst="rect">
            <a:avLst/>
          </a:prstGeom>
          <a:noFill/>
          <a:ln w="0">
            <a:noFill/>
          </a:ln>
        </p:spPr>
        <p:txBody>
          <a:bodyPr lIns="0" tIns="0" rIns="0" bIns="0" anchor="ctr">
            <a:noAutofit/>
          </a:bodyPr>
          <a:lstStyle/>
          <a:p>
            <a:pPr indent="0" algn="ctr"/>
            <a:r>
              <a:rPr lang="en-US" sz="3600" b="1" dirty="0">
                <a:solidFill>
                  <a:srgbClr val="C00000"/>
                </a:solidFill>
                <a:latin typeface="Times New Roman" panose="02020603050405020304" pitchFamily="18" charset="0"/>
                <a:ea typeface="+mn-ea"/>
                <a:cs typeface="Times New Roman" panose="02020603050405020304" pitchFamily="18" charset="0"/>
              </a:rPr>
              <a:t>The </a:t>
            </a:r>
            <a:r>
              <a:rPr lang="en-US" sz="3600" b="1" dirty="0" err="1">
                <a:solidFill>
                  <a:srgbClr val="C00000"/>
                </a:solidFill>
                <a:latin typeface="Times New Roman" panose="02020603050405020304" pitchFamily="18" charset="0"/>
                <a:ea typeface="+mn-ea"/>
                <a:cs typeface="Times New Roman" panose="02020603050405020304" pitchFamily="18" charset="0"/>
              </a:rPr>
              <a:t>Nawn</a:t>
            </a:r>
            <a:r>
              <a:rPr lang="en-US" sz="3600" b="1" dirty="0">
                <a:solidFill>
                  <a:srgbClr val="C00000"/>
                </a:solidFill>
                <a:latin typeface="Times New Roman" panose="02020603050405020304" pitchFamily="18" charset="0"/>
                <a:ea typeface="+mn-ea"/>
                <a:cs typeface="Times New Roman" panose="02020603050405020304" pitchFamily="18" charset="0"/>
              </a:rPr>
              <a:t> Factory:</a:t>
            </a:r>
            <a:br>
              <a:rPr sz="3600" b="1" dirty="0">
                <a:solidFill>
                  <a:srgbClr val="C00000"/>
                </a:solidFill>
                <a:latin typeface="Times New Roman" panose="02020603050405020304" pitchFamily="18" charset="0"/>
                <a:ea typeface="+mn-ea"/>
                <a:cs typeface="Times New Roman" panose="02020603050405020304" pitchFamily="18" charset="0"/>
              </a:rPr>
            </a:br>
            <a:r>
              <a:rPr lang="en-US" sz="3600" b="1" dirty="0">
                <a:solidFill>
                  <a:srgbClr val="C00000"/>
                </a:solidFill>
                <a:latin typeface="Times New Roman" panose="02020603050405020304" pitchFamily="18" charset="0"/>
                <a:ea typeface="+mn-ea"/>
                <a:cs typeface="Times New Roman" panose="02020603050405020304" pitchFamily="18" charset="0"/>
              </a:rPr>
              <a:t>A Keystone in Roxbury’s Past and Future</a:t>
            </a:r>
          </a:p>
        </p:txBody>
      </p:sp>
      <p:pic>
        <p:nvPicPr>
          <p:cNvPr id="42" name="Picture 41"/>
          <p:cNvPicPr/>
          <p:nvPr/>
        </p:nvPicPr>
        <p:blipFill>
          <a:blip r:embed="rId2"/>
          <a:stretch/>
        </p:blipFill>
        <p:spPr>
          <a:xfrm>
            <a:off x="1371600" y="1307520"/>
            <a:ext cx="7196040" cy="425340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558812-E979-2C2A-D8E4-5BD7EA96390A}"/>
              </a:ext>
            </a:extLst>
          </p:cNvPr>
          <p:cNvSpPr txBox="1"/>
          <p:nvPr/>
        </p:nvSpPr>
        <p:spPr>
          <a:xfrm>
            <a:off x="389479" y="496495"/>
            <a:ext cx="8744178" cy="3197798"/>
          </a:xfrm>
          <a:prstGeom prst="rect">
            <a:avLst/>
          </a:prstGeom>
          <a:noFill/>
        </p:spPr>
        <p:txBody>
          <a:bodyPr wrap="square">
            <a:spAutoFit/>
          </a:bodyPr>
          <a:lstStyle/>
          <a:p>
            <a:pPr marL="283510" indent="-283510">
              <a:buFont typeface="Arial" panose="020B0604020202020204" pitchFamily="34" charset="0"/>
              <a:buChar char="•"/>
            </a:pPr>
            <a:r>
              <a:rPr lang="en-US" sz="1654" b="1" dirty="0" err="1">
                <a:latin typeface="Verdana" panose="020B0604030504040204" pitchFamily="34" charset="0"/>
                <a:ea typeface="Verdana" panose="020B0604030504040204" pitchFamily="34" charset="0"/>
              </a:rPr>
              <a:t>Nawn</a:t>
            </a:r>
            <a:r>
              <a:rPr lang="en-US" sz="1654" b="1" dirty="0">
                <a:latin typeface="Verdana" panose="020B0604030504040204" pitchFamily="34" charset="0"/>
                <a:ea typeface="Verdana" panose="020B0604030504040204" pitchFamily="34" charset="0"/>
              </a:rPr>
              <a:t> builds row of tenement houses on </a:t>
            </a:r>
            <a:r>
              <a:rPr lang="en-US" sz="1654" b="1" dirty="0" err="1">
                <a:latin typeface="Verdana" panose="020B0604030504040204" pitchFamily="34" charset="0"/>
                <a:ea typeface="Verdana" panose="020B0604030504040204" pitchFamily="34" charset="0"/>
              </a:rPr>
              <a:t>Hunneman</a:t>
            </a:r>
            <a:r>
              <a:rPr lang="en-US" sz="1654" b="1" dirty="0">
                <a:latin typeface="Verdana" panose="020B0604030504040204" pitchFamily="34" charset="0"/>
                <a:ea typeface="Verdana" panose="020B0604030504040204" pitchFamily="34" charset="0"/>
              </a:rPr>
              <a:t> Place, </a:t>
            </a:r>
            <a:r>
              <a:rPr lang="en-US" sz="1654" b="1" dirty="0" err="1">
                <a:latin typeface="Verdana" panose="020B0604030504040204" pitchFamily="34" charset="0"/>
                <a:ea typeface="Verdana" panose="020B0604030504040204" pitchFamily="34" charset="0"/>
              </a:rPr>
              <a:t>Nawn</a:t>
            </a:r>
            <a:r>
              <a:rPr lang="en-US" sz="1654" b="1" dirty="0">
                <a:latin typeface="Verdana" panose="020B0604030504040204" pitchFamily="34" charset="0"/>
                <a:ea typeface="Verdana" panose="020B0604030504040204" pitchFamily="34" charset="0"/>
              </a:rPr>
              <a:t> Street</a:t>
            </a:r>
            <a:r>
              <a:rPr lang="en-US" sz="1984" b="1" dirty="0">
                <a:latin typeface="Verdana" panose="020B0604030504040204" pitchFamily="34" charset="0"/>
                <a:ea typeface="Verdana" panose="020B0604030504040204" pitchFamily="34" charset="0"/>
              </a:rPr>
              <a:t>. </a:t>
            </a:r>
            <a:r>
              <a:rPr lang="en-US" sz="1654" b="1" dirty="0">
                <a:latin typeface="Verdana" panose="020B0604030504040204" pitchFamily="34" charset="0"/>
                <a:ea typeface="Verdana" panose="020B0604030504040204" pitchFamily="34" charset="0"/>
              </a:rPr>
              <a:t>Part of larger episode of filling over salt marsh and dense industrial, commercial, residential development between Washington Street and Harrison Avenue in late 19</a:t>
            </a:r>
            <a:r>
              <a:rPr lang="en-US" sz="1654" b="1" baseline="30000" dirty="0">
                <a:latin typeface="Verdana" panose="020B0604030504040204" pitchFamily="34" charset="0"/>
                <a:ea typeface="Verdana" panose="020B0604030504040204" pitchFamily="34" charset="0"/>
              </a:rPr>
              <a:t>th</a:t>
            </a:r>
            <a:r>
              <a:rPr lang="en-US" sz="1654" b="1" dirty="0">
                <a:latin typeface="Verdana" panose="020B0604030504040204" pitchFamily="34" charset="0"/>
                <a:ea typeface="Verdana" panose="020B0604030504040204" pitchFamily="34" charset="0"/>
              </a:rPr>
              <a:t> century.</a:t>
            </a:r>
          </a:p>
          <a:p>
            <a:pPr marL="283510" indent="-283510">
              <a:buFont typeface="Arial" panose="020B0604020202020204" pitchFamily="34" charset="0"/>
              <a:buChar char="•"/>
            </a:pPr>
            <a:endParaRPr lang="en-US" sz="1654" b="1" dirty="0">
              <a:latin typeface="Verdana" panose="020B0604030504040204" pitchFamily="34" charset="0"/>
              <a:ea typeface="Verdana" panose="020B0604030504040204" pitchFamily="34" charset="0"/>
            </a:endParaRPr>
          </a:p>
          <a:p>
            <a:pPr marL="283510" indent="-283510">
              <a:buFont typeface="Arial" panose="020B0604020202020204" pitchFamily="34" charset="0"/>
              <a:buChar char="•"/>
            </a:pPr>
            <a:r>
              <a:rPr lang="en-US" sz="1654" b="1" dirty="0">
                <a:latin typeface="Verdana" panose="020B0604030504040204" pitchFamily="34" charset="0"/>
                <a:ea typeface="Verdana" panose="020B0604030504040204" pitchFamily="34" charset="0"/>
              </a:rPr>
              <a:t>From 1881 to 1926 </a:t>
            </a:r>
            <a:r>
              <a:rPr lang="en-US" sz="1654" b="1" dirty="0" err="1">
                <a:latin typeface="Verdana" panose="020B0604030504040204" pitchFamily="34" charset="0"/>
                <a:ea typeface="Verdana" panose="020B0604030504040204" pitchFamily="34" charset="0"/>
              </a:rPr>
              <a:t>Nawn</a:t>
            </a:r>
            <a:r>
              <a:rPr lang="en-US" sz="1654" b="1" dirty="0">
                <a:latin typeface="Verdana" panose="020B0604030504040204" pitchFamily="34" charset="0"/>
                <a:ea typeface="Verdana" panose="020B0604030504040204" pitchFamily="34" charset="0"/>
              </a:rPr>
              <a:t> Factory used by grain, hay, flour, housepainter, carpenter, locksmith, cigar companies.</a:t>
            </a:r>
          </a:p>
          <a:p>
            <a:pPr marL="283510" indent="-283510">
              <a:buFont typeface="Arial" panose="020B0604020202020204" pitchFamily="34" charset="0"/>
              <a:buChar char="•"/>
            </a:pPr>
            <a:endParaRPr lang="en-US" sz="1654" b="1" dirty="0">
              <a:latin typeface="Verdana" panose="020B0604030504040204" pitchFamily="34" charset="0"/>
              <a:ea typeface="Verdana" panose="020B0604030504040204" pitchFamily="34" charset="0"/>
            </a:endParaRPr>
          </a:p>
          <a:p>
            <a:pPr marL="283510" indent="-283510">
              <a:buFont typeface="Arial" panose="020B0604020202020204" pitchFamily="34" charset="0"/>
              <a:buChar char="•"/>
            </a:pPr>
            <a:r>
              <a:rPr lang="en-US" sz="1654" b="1" dirty="0">
                <a:latin typeface="Verdana" panose="020B0604030504040204" pitchFamily="34" charset="0"/>
                <a:ea typeface="Verdana" panose="020B0604030504040204" pitchFamily="34" charset="0"/>
              </a:rPr>
              <a:t>Doggett and Cunningham houses used for mixed residential and commercial purposes through mid 20</a:t>
            </a:r>
            <a:r>
              <a:rPr lang="en-US" sz="1654" b="1" baseline="30000" dirty="0">
                <a:latin typeface="Verdana" panose="020B0604030504040204" pitchFamily="34" charset="0"/>
                <a:ea typeface="Verdana" panose="020B0604030504040204" pitchFamily="34" charset="0"/>
              </a:rPr>
              <a:t>th</a:t>
            </a:r>
            <a:r>
              <a:rPr lang="en-US" sz="1654" b="1" dirty="0">
                <a:latin typeface="Verdana" panose="020B0604030504040204" pitchFamily="34" charset="0"/>
                <a:ea typeface="Verdana" panose="020B0604030504040204" pitchFamily="34" charset="0"/>
              </a:rPr>
              <a:t> century, destroyed by arson in early 1980s. </a:t>
            </a:r>
            <a:endParaRPr lang="en-US" sz="1488" b="1" dirty="0">
              <a:latin typeface="Verdana" panose="020B0604030504040204" pitchFamily="34" charset="0"/>
              <a:ea typeface="Verdana" panose="020B0604030504040204" pitchFamily="34" charset="0"/>
            </a:endParaRPr>
          </a:p>
          <a:p>
            <a:pPr marL="283510" indent="-283510">
              <a:buFont typeface="Wingdings" panose="05000000000000000000" pitchFamily="2" charset="2"/>
              <a:buChar char="§"/>
            </a:pPr>
            <a:endParaRPr lang="en-US" sz="1654" dirty="0"/>
          </a:p>
        </p:txBody>
      </p:sp>
      <p:pic>
        <p:nvPicPr>
          <p:cNvPr id="2" name="Picture 1">
            <a:extLst>
              <a:ext uri="{FF2B5EF4-FFF2-40B4-BE49-F238E27FC236}">
                <a16:creationId xmlns:a16="http://schemas.microsoft.com/office/drawing/2014/main" id="{DF436592-95AC-1916-C917-5279D16D0C06}"/>
              </a:ext>
            </a:extLst>
          </p:cNvPr>
          <p:cNvPicPr/>
          <p:nvPr/>
        </p:nvPicPr>
        <p:blipFill>
          <a:blip r:embed="rId2"/>
          <a:stretch/>
        </p:blipFill>
        <p:spPr>
          <a:xfrm>
            <a:off x="7649280" y="3720960"/>
            <a:ext cx="2180520" cy="1308240"/>
          </a:xfrm>
          <a:prstGeom prst="rect">
            <a:avLst/>
          </a:prstGeom>
          <a:ln w="0">
            <a:noFill/>
          </a:ln>
        </p:spPr>
      </p:pic>
      <p:sp>
        <p:nvSpPr>
          <p:cNvPr id="5" name="TextBox 4">
            <a:extLst>
              <a:ext uri="{FF2B5EF4-FFF2-40B4-BE49-F238E27FC236}">
                <a16:creationId xmlns:a16="http://schemas.microsoft.com/office/drawing/2014/main" id="{4B7EEFF2-2685-58F0-9BC0-D24405D7C2A7}"/>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Duncan Ritchie</a:t>
            </a:r>
          </a:p>
        </p:txBody>
      </p:sp>
    </p:spTree>
    <p:extLst>
      <p:ext uri="{BB962C8B-B14F-4D97-AF65-F5344CB8AC3E}">
        <p14:creationId xmlns:p14="http://schemas.microsoft.com/office/powerpoint/2010/main" val="62802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48FBED-364A-1AD4-EAD5-BBE3F951D08C}"/>
              </a:ext>
            </a:extLst>
          </p:cNvPr>
          <p:cNvSpPr txBox="1"/>
          <p:nvPr/>
        </p:nvSpPr>
        <p:spPr>
          <a:xfrm>
            <a:off x="465847" y="641594"/>
            <a:ext cx="9072563" cy="3401572"/>
          </a:xfrm>
          <a:prstGeom prst="rect">
            <a:avLst/>
          </a:prstGeom>
          <a:noFill/>
        </p:spPr>
        <p:txBody>
          <a:bodyPr wrap="square">
            <a:spAutoFit/>
          </a:bodyPr>
          <a:lstStyle/>
          <a:p>
            <a:pPr marL="283510" indent="-283510">
              <a:buFont typeface="Arial" panose="020B0604020202020204" pitchFamily="34" charset="0"/>
              <a:buChar char="•"/>
            </a:pPr>
            <a:r>
              <a:rPr lang="en-US" sz="1654" b="1" dirty="0">
                <a:latin typeface="Verdana" panose="020B0604030504040204" pitchFamily="34" charset="0"/>
                <a:ea typeface="Verdana" panose="020B0604030504040204" pitchFamily="34" charset="0"/>
              </a:rPr>
              <a:t>Archaeological investigation - excavations at rear of Doggett House reveal footings related to 18</a:t>
            </a:r>
            <a:r>
              <a:rPr lang="en-US" sz="1654" b="1" baseline="30000" dirty="0">
                <a:latin typeface="Verdana" panose="020B0604030504040204" pitchFamily="34" charset="0"/>
                <a:ea typeface="Verdana" panose="020B0604030504040204" pitchFamily="34" charset="0"/>
              </a:rPr>
              <a:t>th</a:t>
            </a:r>
            <a:r>
              <a:rPr lang="en-US" sz="1654" b="1" dirty="0">
                <a:latin typeface="Verdana" panose="020B0604030504040204" pitchFamily="34" charset="0"/>
                <a:ea typeface="Verdana" panose="020B0604030504040204" pitchFamily="34" charset="0"/>
              </a:rPr>
              <a:t> and early 19</a:t>
            </a:r>
            <a:r>
              <a:rPr lang="en-US" sz="1654" b="1" baseline="30000" dirty="0">
                <a:latin typeface="Verdana" panose="020B0604030504040204" pitchFamily="34" charset="0"/>
                <a:ea typeface="Verdana" panose="020B0604030504040204" pitchFamily="34" charset="0"/>
              </a:rPr>
              <a:t>th</a:t>
            </a:r>
            <a:r>
              <a:rPr lang="en-US" sz="1654" b="1" dirty="0">
                <a:latin typeface="Verdana" panose="020B0604030504040204" pitchFamily="34" charset="0"/>
                <a:ea typeface="Verdana" panose="020B0604030504040204" pitchFamily="34" charset="0"/>
              </a:rPr>
              <a:t> century tavern bowling alley, brick foundation for kitchen ell.</a:t>
            </a:r>
          </a:p>
          <a:p>
            <a:endParaRPr lang="en-US" sz="1654" b="1" dirty="0">
              <a:latin typeface="Verdana" panose="020B0604030504040204" pitchFamily="34" charset="0"/>
              <a:ea typeface="Verdana" panose="020B0604030504040204" pitchFamily="34" charset="0"/>
            </a:endParaRPr>
          </a:p>
          <a:p>
            <a:pPr marL="283510" indent="-283510">
              <a:buFont typeface="Arial" panose="020B0604020202020204" pitchFamily="34" charset="0"/>
              <a:buChar char="•"/>
            </a:pPr>
            <a:r>
              <a:rPr lang="en-US" sz="1654" b="1" dirty="0">
                <a:latin typeface="Verdana" panose="020B0604030504040204" pitchFamily="34" charset="0"/>
                <a:ea typeface="Verdana" panose="020B0604030504040204" pitchFamily="34" charset="0"/>
              </a:rPr>
              <a:t>Cunningham House had foundation for 18</a:t>
            </a:r>
            <a:r>
              <a:rPr lang="en-US" sz="1654" b="1" baseline="30000" dirty="0">
                <a:latin typeface="Verdana" panose="020B0604030504040204" pitchFamily="34" charset="0"/>
                <a:ea typeface="Verdana" panose="020B0604030504040204" pitchFamily="34" charset="0"/>
              </a:rPr>
              <a:t>th</a:t>
            </a:r>
            <a:r>
              <a:rPr lang="en-US" sz="1654" b="1" dirty="0">
                <a:latin typeface="Verdana" panose="020B0604030504040204" pitchFamily="34" charset="0"/>
                <a:ea typeface="Verdana" panose="020B0604030504040204" pitchFamily="34" charset="0"/>
              </a:rPr>
              <a:t> century rear kitchen ell buried under later fill deposits.</a:t>
            </a:r>
          </a:p>
          <a:p>
            <a:pPr marL="283510" indent="-283510">
              <a:buFont typeface="Arial" panose="020B0604020202020204" pitchFamily="34" charset="0"/>
              <a:buChar char="•"/>
            </a:pPr>
            <a:endParaRPr lang="en-US" sz="1654" b="1" dirty="0">
              <a:latin typeface="Verdana" panose="020B0604030504040204" pitchFamily="34" charset="0"/>
              <a:ea typeface="Verdana" panose="020B0604030504040204" pitchFamily="34" charset="0"/>
            </a:endParaRPr>
          </a:p>
          <a:p>
            <a:pPr marL="283510" indent="-283510">
              <a:buFont typeface="Arial" panose="020B0604020202020204" pitchFamily="34" charset="0"/>
              <a:buChar char="•"/>
            </a:pPr>
            <a:r>
              <a:rPr lang="en-US" sz="1654" b="1" dirty="0">
                <a:latin typeface="Verdana" panose="020B0604030504040204" pitchFamily="34" charset="0"/>
                <a:ea typeface="Verdana" panose="020B0604030504040204" pitchFamily="34" charset="0"/>
              </a:rPr>
              <a:t>Both house sites had below ground deposits with 18</a:t>
            </a:r>
            <a:r>
              <a:rPr lang="en-US" sz="1654" b="1" baseline="30000" dirty="0">
                <a:latin typeface="Verdana" panose="020B0604030504040204" pitchFamily="34" charset="0"/>
                <a:ea typeface="Verdana" panose="020B0604030504040204" pitchFamily="34" charset="0"/>
              </a:rPr>
              <a:t>th</a:t>
            </a:r>
            <a:r>
              <a:rPr lang="en-US" sz="1654" b="1" dirty="0">
                <a:latin typeface="Verdana" panose="020B0604030504040204" pitchFamily="34" charset="0"/>
                <a:ea typeface="Verdana" panose="020B0604030504040204" pitchFamily="34" charset="0"/>
              </a:rPr>
              <a:t> century artifacts typical of domestic/tavern related refuse (ceramic and bottle glass sherds, kaolin tobacco pipe stems, animal bone). These were altered by 19</a:t>
            </a:r>
            <a:r>
              <a:rPr lang="en-US" sz="1654" b="1" baseline="30000" dirty="0">
                <a:latin typeface="Verdana" panose="020B0604030504040204" pitchFamily="34" charset="0"/>
                <a:ea typeface="Verdana" panose="020B0604030504040204" pitchFamily="34" charset="0"/>
              </a:rPr>
              <a:t>th</a:t>
            </a:r>
            <a:r>
              <a:rPr lang="en-US" sz="1654" b="1" dirty="0">
                <a:latin typeface="Verdana" panose="020B0604030504040204" pitchFamily="34" charset="0"/>
                <a:ea typeface="Verdana" panose="020B0604030504040204" pitchFamily="34" charset="0"/>
              </a:rPr>
              <a:t> and 20</a:t>
            </a:r>
            <a:r>
              <a:rPr lang="en-US" sz="1654" b="1" baseline="30000" dirty="0">
                <a:latin typeface="Verdana" panose="020B0604030504040204" pitchFamily="34" charset="0"/>
                <a:ea typeface="Verdana" panose="020B0604030504040204" pitchFamily="34" charset="0"/>
              </a:rPr>
              <a:t>th</a:t>
            </a:r>
            <a:r>
              <a:rPr lang="en-US" sz="1654" b="1" dirty="0">
                <a:latin typeface="Verdana" panose="020B0604030504040204" pitchFamily="34" charset="0"/>
                <a:ea typeface="Verdana" panose="020B0604030504040204" pitchFamily="34" charset="0"/>
              </a:rPr>
              <a:t> century demolition, filling.</a:t>
            </a:r>
          </a:p>
          <a:p>
            <a:pPr marL="283510" indent="-283510">
              <a:buFont typeface="Arial" panose="020B0604020202020204" pitchFamily="34" charset="0"/>
              <a:buChar char="•"/>
            </a:pPr>
            <a:endParaRPr lang="en-US" sz="1654" b="1" dirty="0">
              <a:latin typeface="Verdana" panose="020B0604030504040204" pitchFamily="34" charset="0"/>
              <a:ea typeface="Verdana" panose="020B0604030504040204" pitchFamily="34" charset="0"/>
            </a:endParaRPr>
          </a:p>
          <a:p>
            <a:pPr marL="283510" indent="-283510">
              <a:buFont typeface="Arial" panose="020B0604020202020204" pitchFamily="34" charset="0"/>
              <a:buChar char="•"/>
            </a:pPr>
            <a:endParaRPr lang="en-US" sz="1654" b="1" dirty="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3E6D7A0D-8D94-3C5B-013D-29EEA5C39A63}"/>
              </a:ext>
            </a:extLst>
          </p:cNvPr>
          <p:cNvPicPr/>
          <p:nvPr/>
        </p:nvPicPr>
        <p:blipFill>
          <a:blip r:embed="rId2"/>
          <a:stretch/>
        </p:blipFill>
        <p:spPr>
          <a:xfrm>
            <a:off x="7649280" y="3720960"/>
            <a:ext cx="2180520" cy="1308240"/>
          </a:xfrm>
          <a:prstGeom prst="rect">
            <a:avLst/>
          </a:prstGeom>
          <a:ln w="0">
            <a:noFill/>
          </a:ln>
        </p:spPr>
      </p:pic>
      <p:sp>
        <p:nvSpPr>
          <p:cNvPr id="5" name="TextBox 4">
            <a:extLst>
              <a:ext uri="{FF2B5EF4-FFF2-40B4-BE49-F238E27FC236}">
                <a16:creationId xmlns:a16="http://schemas.microsoft.com/office/drawing/2014/main" id="{C12B6DC5-25EA-DDB4-B63E-FA9A5A096FB7}"/>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Duncan Ritchie</a:t>
            </a:r>
          </a:p>
        </p:txBody>
      </p:sp>
    </p:spTree>
    <p:extLst>
      <p:ext uri="{BB962C8B-B14F-4D97-AF65-F5344CB8AC3E}">
        <p14:creationId xmlns:p14="http://schemas.microsoft.com/office/powerpoint/2010/main" val="2021050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45E0E8-E791-16F4-57C6-E4CA0D2D8E4F}"/>
              </a:ext>
            </a:extLst>
          </p:cNvPr>
          <p:cNvSpPr txBox="1"/>
          <p:nvPr/>
        </p:nvSpPr>
        <p:spPr>
          <a:xfrm>
            <a:off x="358933" y="1007210"/>
            <a:ext cx="9248208" cy="3147015"/>
          </a:xfrm>
          <a:prstGeom prst="rect">
            <a:avLst/>
          </a:prstGeom>
          <a:noFill/>
        </p:spPr>
        <p:txBody>
          <a:bodyPr wrap="square">
            <a:spAutoFit/>
          </a:bodyPr>
          <a:lstStyle/>
          <a:p>
            <a:pPr marL="283510" indent="-283510">
              <a:buFont typeface="Arial" panose="020B0604020202020204" pitchFamily="34" charset="0"/>
              <a:buChar char="•"/>
            </a:pPr>
            <a:r>
              <a:rPr lang="en-US" sz="1654" b="1" dirty="0">
                <a:latin typeface="Verdana" panose="020B0604030504040204" pitchFamily="34" charset="0"/>
                <a:ea typeface="Verdana" panose="020B0604030504040204" pitchFamily="34" charset="0"/>
              </a:rPr>
              <a:t>Hand excavation and monitoring of machine excavated trenches in 4 areas of </a:t>
            </a:r>
            <a:r>
              <a:rPr lang="en-US" sz="1654" b="1" dirty="0" err="1">
                <a:latin typeface="Verdana" panose="020B0604030504040204" pitchFamily="34" charset="0"/>
                <a:ea typeface="Verdana" panose="020B0604030504040204" pitchFamily="34" charset="0"/>
              </a:rPr>
              <a:t>Nawn</a:t>
            </a:r>
            <a:r>
              <a:rPr lang="en-US" sz="1654" b="1" dirty="0">
                <a:latin typeface="Verdana" panose="020B0604030504040204" pitchFamily="34" charset="0"/>
                <a:ea typeface="Verdana" panose="020B0604030504040204" pitchFamily="34" charset="0"/>
              </a:rPr>
              <a:t> Factory parcel. 1.Doggett and Cunningham house, 2.Hunneman Court north of Doggett  house, 3.along N/NE wall of </a:t>
            </a:r>
            <a:r>
              <a:rPr lang="en-US" sz="1654" b="1" dirty="0" err="1">
                <a:latin typeface="Verdana" panose="020B0604030504040204" pitchFamily="34" charset="0"/>
                <a:ea typeface="Verdana" panose="020B0604030504040204" pitchFamily="34" charset="0"/>
              </a:rPr>
              <a:t>Nawn</a:t>
            </a:r>
            <a:r>
              <a:rPr lang="en-US" sz="1654" b="1" dirty="0">
                <a:latin typeface="Verdana" panose="020B0604030504040204" pitchFamily="34" charset="0"/>
                <a:ea typeface="Verdana" panose="020B0604030504040204" pitchFamily="34" charset="0"/>
              </a:rPr>
              <a:t> Factory with former soap, leather works. 4.Nawn Street tenements.</a:t>
            </a:r>
          </a:p>
          <a:p>
            <a:endParaRPr lang="en-US" sz="1654" b="1" dirty="0">
              <a:latin typeface="Verdana" panose="020B0604030504040204" pitchFamily="34" charset="0"/>
              <a:ea typeface="Verdana" panose="020B0604030504040204" pitchFamily="34" charset="0"/>
            </a:endParaRPr>
          </a:p>
          <a:p>
            <a:pPr marL="283510" indent="-283510">
              <a:buFont typeface="Arial" panose="020B0604020202020204" pitchFamily="34" charset="0"/>
              <a:buChar char="•"/>
            </a:pPr>
            <a:r>
              <a:rPr lang="en-US" sz="1654" b="1" dirty="0">
                <a:latin typeface="Verdana" panose="020B0604030504040204" pitchFamily="34" charset="0"/>
                <a:ea typeface="Verdana" panose="020B0604030504040204" pitchFamily="34" charset="0"/>
              </a:rPr>
              <a:t>Brick and stone masonry foundation walls for Doggett and Cunningham houses found in 3 machine trenches.</a:t>
            </a:r>
          </a:p>
          <a:p>
            <a:endParaRPr lang="en-US" sz="1654" b="1" dirty="0">
              <a:latin typeface="Verdana" panose="020B0604030504040204" pitchFamily="34" charset="0"/>
              <a:ea typeface="Verdana" panose="020B0604030504040204" pitchFamily="34" charset="0"/>
            </a:endParaRPr>
          </a:p>
          <a:p>
            <a:pPr marL="283510" indent="-283510">
              <a:buFont typeface="Arial" panose="020B0604020202020204" pitchFamily="34" charset="0"/>
              <a:buChar char="•"/>
            </a:pPr>
            <a:r>
              <a:rPr lang="en-US" sz="1654" b="1" dirty="0">
                <a:latin typeface="Verdana" panose="020B0604030504040204" pitchFamily="34" charset="0"/>
                <a:ea typeface="Verdana" panose="020B0604030504040204" pitchFamily="34" charset="0"/>
              </a:rPr>
              <a:t>No evidence of 19</a:t>
            </a:r>
            <a:r>
              <a:rPr lang="en-US" sz="1654" b="1" baseline="30000" dirty="0">
                <a:latin typeface="Verdana" panose="020B0604030504040204" pitchFamily="34" charset="0"/>
                <a:ea typeface="Verdana" panose="020B0604030504040204" pitchFamily="34" charset="0"/>
              </a:rPr>
              <a:t>th</a:t>
            </a:r>
            <a:r>
              <a:rPr lang="en-US" sz="1654" b="1" dirty="0">
                <a:latin typeface="Verdana" panose="020B0604030504040204" pitchFamily="34" charset="0"/>
                <a:ea typeface="Verdana" panose="020B0604030504040204" pitchFamily="34" charset="0"/>
              </a:rPr>
              <a:t> century soapmaking, tannery, Morocco leather works found in machine trenches opened next to N wall of </a:t>
            </a:r>
            <a:r>
              <a:rPr lang="en-US" sz="1654" b="1" dirty="0" err="1">
                <a:latin typeface="Verdana" panose="020B0604030504040204" pitchFamily="34" charset="0"/>
                <a:ea typeface="Verdana" panose="020B0604030504040204" pitchFamily="34" charset="0"/>
              </a:rPr>
              <a:t>Nawn</a:t>
            </a:r>
            <a:r>
              <a:rPr lang="en-US" sz="1654" b="1" dirty="0">
                <a:latin typeface="Verdana" panose="020B0604030504040204" pitchFamily="34" charset="0"/>
                <a:ea typeface="Verdana" panose="020B0604030504040204" pitchFamily="34" charset="0"/>
              </a:rPr>
              <a:t> Factory.</a:t>
            </a:r>
          </a:p>
          <a:p>
            <a:pPr marL="283510" indent="-283510">
              <a:buFont typeface="Arial" panose="020B0604020202020204" pitchFamily="34" charset="0"/>
              <a:buChar char="•"/>
            </a:pPr>
            <a:endParaRPr lang="en-US" sz="1654" dirty="0">
              <a:latin typeface="Verdana" panose="020B0604030504040204" pitchFamily="34" charset="0"/>
              <a:ea typeface="Verdana" panose="020B0604030504040204" pitchFamily="34" charset="0"/>
            </a:endParaRPr>
          </a:p>
          <a:p>
            <a:pPr marL="283510" indent="-283510">
              <a:buFont typeface="Arial" panose="020B0604020202020204" pitchFamily="34" charset="0"/>
              <a:buChar char="•"/>
            </a:pPr>
            <a:r>
              <a:rPr lang="en-US" sz="1654" b="1" dirty="0">
                <a:latin typeface="Verdana" panose="020B0604030504040204" pitchFamily="34" charset="0"/>
                <a:ea typeface="Verdana" panose="020B0604030504040204" pitchFamily="34" charset="0"/>
              </a:rPr>
              <a:t>Foundations for </a:t>
            </a:r>
            <a:r>
              <a:rPr lang="en-US" sz="1654" b="1" dirty="0" err="1">
                <a:latin typeface="Verdana" panose="020B0604030504040204" pitchFamily="34" charset="0"/>
                <a:ea typeface="Verdana" panose="020B0604030504040204" pitchFamily="34" charset="0"/>
              </a:rPr>
              <a:t>Nawn</a:t>
            </a:r>
            <a:r>
              <a:rPr lang="en-US" sz="1654" b="1" dirty="0">
                <a:latin typeface="Verdana" panose="020B0604030504040204" pitchFamily="34" charset="0"/>
                <a:ea typeface="Verdana" panose="020B0604030504040204" pitchFamily="34" charset="0"/>
              </a:rPr>
              <a:t> Street tenements found in 4 machine trenches.</a:t>
            </a:r>
          </a:p>
        </p:txBody>
      </p:sp>
      <p:sp>
        <p:nvSpPr>
          <p:cNvPr id="3" name="TextBox 2">
            <a:extLst>
              <a:ext uri="{FF2B5EF4-FFF2-40B4-BE49-F238E27FC236}">
                <a16:creationId xmlns:a16="http://schemas.microsoft.com/office/drawing/2014/main" id="{48E1D562-073D-23C8-EB9E-8F9D711EBB00}"/>
              </a:ext>
            </a:extLst>
          </p:cNvPr>
          <p:cNvSpPr txBox="1"/>
          <p:nvPr/>
        </p:nvSpPr>
        <p:spPr>
          <a:xfrm rot="10800000" flipV="1">
            <a:off x="473483" y="111913"/>
            <a:ext cx="9248209" cy="1089529"/>
          </a:xfrm>
          <a:prstGeom prst="rect">
            <a:avLst/>
          </a:prstGeom>
          <a:noFill/>
        </p:spPr>
        <p:txBody>
          <a:bodyPr wrap="square" rtlCol="0">
            <a:spAutoFit/>
          </a:bodyPr>
          <a:lstStyle/>
          <a:p>
            <a:pPr algn="ctr">
              <a:lnSpc>
                <a:spcPct val="90000"/>
              </a:lnSpc>
              <a:spcBef>
                <a:spcPct val="0"/>
              </a:spcBef>
            </a:pPr>
            <a:r>
              <a:rPr lang="en-US" sz="2400" b="1" dirty="0">
                <a:solidFill>
                  <a:srgbClr val="C00000"/>
                </a:solidFill>
                <a:latin typeface="Times New Roman" panose="02020603050405020304" pitchFamily="18" charset="0"/>
                <a:cs typeface="Times New Roman" panose="02020603050405020304" pitchFamily="18" charset="0"/>
              </a:rPr>
              <a:t>1987-88 PAL reconnaissance and intensive survey for development of Roxbury Heritage Park (Ritchie and Miller 1990)</a:t>
            </a:r>
          </a:p>
          <a:p>
            <a:pPr algn="ctr">
              <a:lnSpc>
                <a:spcPct val="90000"/>
              </a:lnSpc>
              <a:spcBef>
                <a:spcPct val="0"/>
              </a:spcBef>
            </a:pP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C92F595-2BBA-70F5-8EBC-5E8D0F047A9A}"/>
              </a:ext>
            </a:extLst>
          </p:cNvPr>
          <p:cNvPicPr/>
          <p:nvPr/>
        </p:nvPicPr>
        <p:blipFill>
          <a:blip r:embed="rId2"/>
          <a:stretch/>
        </p:blipFill>
        <p:spPr>
          <a:xfrm>
            <a:off x="6473623" y="4767943"/>
            <a:ext cx="1346674" cy="718457"/>
          </a:xfrm>
          <a:prstGeom prst="rect">
            <a:avLst/>
          </a:prstGeom>
          <a:ln w="0">
            <a:noFill/>
          </a:ln>
        </p:spPr>
      </p:pic>
      <p:sp>
        <p:nvSpPr>
          <p:cNvPr id="10" name="TextBox 9">
            <a:extLst>
              <a:ext uri="{FF2B5EF4-FFF2-40B4-BE49-F238E27FC236}">
                <a16:creationId xmlns:a16="http://schemas.microsoft.com/office/drawing/2014/main" id="{7CC15274-C707-E3B0-2A51-94578CD63C1B}"/>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dirty="0">
                <a:solidFill>
                  <a:srgbClr val="000000"/>
                </a:solidFill>
                <a:latin typeface="Arial"/>
              </a:rPr>
              <a:t>Duncan Ritchie</a:t>
            </a:r>
          </a:p>
        </p:txBody>
      </p:sp>
    </p:spTree>
    <p:extLst>
      <p:ext uri="{BB962C8B-B14F-4D97-AF65-F5344CB8AC3E}">
        <p14:creationId xmlns:p14="http://schemas.microsoft.com/office/powerpoint/2010/main" val="1230585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2CA93-FE72-CD44-C607-03EAA414D192}"/>
              </a:ext>
            </a:extLst>
          </p:cNvPr>
          <p:cNvPicPr>
            <a:picLocks noChangeAspect="1"/>
          </p:cNvPicPr>
          <p:nvPr/>
        </p:nvPicPr>
        <p:blipFill>
          <a:blip r:embed="rId2"/>
          <a:stretch>
            <a:fillRect/>
          </a:stretch>
        </p:blipFill>
        <p:spPr>
          <a:xfrm>
            <a:off x="384406" y="32890"/>
            <a:ext cx="6720417" cy="5453510"/>
          </a:xfrm>
          <a:prstGeom prst="rect">
            <a:avLst/>
          </a:prstGeom>
        </p:spPr>
      </p:pic>
      <p:sp>
        <p:nvSpPr>
          <p:cNvPr id="5" name="TextBox 4">
            <a:extLst>
              <a:ext uri="{FF2B5EF4-FFF2-40B4-BE49-F238E27FC236}">
                <a16:creationId xmlns:a16="http://schemas.microsoft.com/office/drawing/2014/main" id="{582357AF-8ED5-882C-4497-BD6041FB814C}"/>
              </a:ext>
            </a:extLst>
          </p:cNvPr>
          <p:cNvSpPr txBox="1"/>
          <p:nvPr/>
        </p:nvSpPr>
        <p:spPr>
          <a:xfrm>
            <a:off x="7104823" y="451930"/>
            <a:ext cx="2591395" cy="1365117"/>
          </a:xfrm>
          <a:prstGeom prst="rect">
            <a:avLst/>
          </a:prstGeom>
          <a:noFill/>
        </p:spPr>
        <p:txBody>
          <a:bodyPr wrap="square" rtlCol="0">
            <a:spAutoFit/>
          </a:bodyPr>
          <a:lstStyle/>
          <a:p>
            <a:r>
              <a:rPr lang="en-US" sz="1654" b="1" dirty="0">
                <a:latin typeface="Verdana" panose="020B0604030504040204" pitchFamily="34" charset="0"/>
                <a:ea typeface="Verdana" panose="020B0604030504040204" pitchFamily="34" charset="0"/>
              </a:rPr>
              <a:t>Subsurface testing with test pits and machine excavated trenches for  PAL intensive survey</a:t>
            </a:r>
          </a:p>
        </p:txBody>
      </p:sp>
      <p:pic>
        <p:nvPicPr>
          <p:cNvPr id="2" name="Picture 1">
            <a:extLst>
              <a:ext uri="{FF2B5EF4-FFF2-40B4-BE49-F238E27FC236}">
                <a16:creationId xmlns:a16="http://schemas.microsoft.com/office/drawing/2014/main" id="{35D06DE8-BB3D-BA33-D974-178A951303B8}"/>
              </a:ext>
            </a:extLst>
          </p:cNvPr>
          <p:cNvPicPr/>
          <p:nvPr/>
        </p:nvPicPr>
        <p:blipFill>
          <a:blip r:embed="rId3"/>
          <a:stretch/>
        </p:blipFill>
        <p:spPr>
          <a:xfrm>
            <a:off x="7649280" y="3720960"/>
            <a:ext cx="2180520" cy="1308240"/>
          </a:xfrm>
          <a:prstGeom prst="rect">
            <a:avLst/>
          </a:prstGeom>
          <a:ln w="0">
            <a:noFill/>
          </a:ln>
        </p:spPr>
      </p:pic>
      <p:sp>
        <p:nvSpPr>
          <p:cNvPr id="4" name="TextBox 3">
            <a:extLst>
              <a:ext uri="{FF2B5EF4-FFF2-40B4-BE49-F238E27FC236}">
                <a16:creationId xmlns:a16="http://schemas.microsoft.com/office/drawing/2014/main" id="{5A6C2A1C-1130-2DA5-27DC-10D3445741D3}"/>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Duncan Ritchie</a:t>
            </a:r>
          </a:p>
        </p:txBody>
      </p:sp>
    </p:spTree>
    <p:extLst>
      <p:ext uri="{BB962C8B-B14F-4D97-AF65-F5344CB8AC3E}">
        <p14:creationId xmlns:p14="http://schemas.microsoft.com/office/powerpoint/2010/main" val="2718103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4DDBD6-3503-62C0-1F43-D88024D0553F}"/>
              </a:ext>
            </a:extLst>
          </p:cNvPr>
          <p:cNvPicPr>
            <a:picLocks noChangeAspect="1"/>
          </p:cNvPicPr>
          <p:nvPr/>
        </p:nvPicPr>
        <p:blipFill>
          <a:blip r:embed="rId2"/>
          <a:stretch>
            <a:fillRect/>
          </a:stretch>
        </p:blipFill>
        <p:spPr>
          <a:xfrm>
            <a:off x="250825" y="0"/>
            <a:ext cx="7323727" cy="5165365"/>
          </a:xfrm>
          <a:prstGeom prst="rect">
            <a:avLst/>
          </a:prstGeom>
        </p:spPr>
      </p:pic>
      <p:pic>
        <p:nvPicPr>
          <p:cNvPr id="2" name="Picture 1">
            <a:extLst>
              <a:ext uri="{FF2B5EF4-FFF2-40B4-BE49-F238E27FC236}">
                <a16:creationId xmlns:a16="http://schemas.microsoft.com/office/drawing/2014/main" id="{9514BBD6-8B96-791D-296D-560135E9C952}"/>
              </a:ext>
            </a:extLst>
          </p:cNvPr>
          <p:cNvPicPr/>
          <p:nvPr/>
        </p:nvPicPr>
        <p:blipFill>
          <a:blip r:embed="rId3"/>
          <a:stretch/>
        </p:blipFill>
        <p:spPr>
          <a:xfrm>
            <a:off x="7649280" y="3720960"/>
            <a:ext cx="2180520" cy="1308240"/>
          </a:xfrm>
          <a:prstGeom prst="rect">
            <a:avLst/>
          </a:prstGeom>
          <a:ln w="0">
            <a:noFill/>
          </a:ln>
        </p:spPr>
      </p:pic>
      <p:sp>
        <p:nvSpPr>
          <p:cNvPr id="3" name="TextBox 2">
            <a:extLst>
              <a:ext uri="{FF2B5EF4-FFF2-40B4-BE49-F238E27FC236}">
                <a16:creationId xmlns:a16="http://schemas.microsoft.com/office/drawing/2014/main" id="{F8264A0C-A953-224E-AEDF-7F38BD6239CC}"/>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Duncan Ritchie</a:t>
            </a:r>
          </a:p>
        </p:txBody>
      </p:sp>
      <p:sp>
        <p:nvSpPr>
          <p:cNvPr id="4" name="TextBox 3">
            <a:extLst>
              <a:ext uri="{FF2B5EF4-FFF2-40B4-BE49-F238E27FC236}">
                <a16:creationId xmlns:a16="http://schemas.microsoft.com/office/drawing/2014/main" id="{4F3D635D-632E-E3C8-E6E1-B56021197FED}"/>
              </a:ext>
            </a:extLst>
          </p:cNvPr>
          <p:cNvSpPr txBox="1"/>
          <p:nvPr/>
        </p:nvSpPr>
        <p:spPr>
          <a:xfrm>
            <a:off x="7891574" y="184150"/>
            <a:ext cx="1938225" cy="2128788"/>
          </a:xfrm>
          <a:prstGeom prst="rect">
            <a:avLst/>
          </a:prstGeom>
          <a:noFill/>
        </p:spPr>
        <p:txBody>
          <a:bodyPr wrap="square" rtlCol="0">
            <a:spAutoFit/>
          </a:bodyPr>
          <a:lstStyle/>
          <a:p>
            <a:r>
              <a:rPr lang="en-US" sz="1654" b="1" dirty="0"/>
              <a:t>Profile of brick, stone masonry</a:t>
            </a:r>
          </a:p>
          <a:p>
            <a:r>
              <a:rPr lang="en-US" sz="1654" b="1" dirty="0"/>
              <a:t>foundation walls for Doggett</a:t>
            </a:r>
          </a:p>
          <a:p>
            <a:r>
              <a:rPr lang="en-US" sz="1654" b="1" dirty="0"/>
              <a:t>House in machine</a:t>
            </a:r>
          </a:p>
          <a:p>
            <a:r>
              <a:rPr lang="en-US" sz="1654" b="1" dirty="0"/>
              <a:t>excavated trench.</a:t>
            </a:r>
          </a:p>
        </p:txBody>
      </p:sp>
    </p:spTree>
    <p:extLst>
      <p:ext uri="{BB962C8B-B14F-4D97-AF65-F5344CB8AC3E}">
        <p14:creationId xmlns:p14="http://schemas.microsoft.com/office/powerpoint/2010/main" val="1741089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706B0-DA3F-85B6-C6A0-A555823C17D1}"/>
              </a:ext>
            </a:extLst>
          </p:cNvPr>
          <p:cNvPicPr>
            <a:picLocks noChangeAspect="1"/>
          </p:cNvPicPr>
          <p:nvPr/>
        </p:nvPicPr>
        <p:blipFill>
          <a:blip r:embed="rId2"/>
          <a:stretch>
            <a:fillRect/>
          </a:stretch>
        </p:blipFill>
        <p:spPr>
          <a:xfrm>
            <a:off x="244378" y="597570"/>
            <a:ext cx="7401738" cy="4132812"/>
          </a:xfrm>
          <a:prstGeom prst="rect">
            <a:avLst/>
          </a:prstGeom>
        </p:spPr>
      </p:pic>
      <p:sp>
        <p:nvSpPr>
          <p:cNvPr id="4" name="TextBox 3">
            <a:extLst>
              <a:ext uri="{FF2B5EF4-FFF2-40B4-BE49-F238E27FC236}">
                <a16:creationId xmlns:a16="http://schemas.microsoft.com/office/drawing/2014/main" id="{450BCF35-9677-E68C-563A-B8EBF0BDE888}"/>
              </a:ext>
            </a:extLst>
          </p:cNvPr>
          <p:cNvSpPr txBox="1"/>
          <p:nvPr/>
        </p:nvSpPr>
        <p:spPr>
          <a:xfrm>
            <a:off x="7975856" y="301479"/>
            <a:ext cx="1760327" cy="3147015"/>
          </a:xfrm>
          <a:prstGeom prst="rect">
            <a:avLst/>
          </a:prstGeom>
          <a:noFill/>
        </p:spPr>
        <p:txBody>
          <a:bodyPr wrap="square" rtlCol="0">
            <a:spAutoFit/>
          </a:bodyPr>
          <a:lstStyle/>
          <a:p>
            <a:r>
              <a:rPr lang="en-US" sz="1654" b="1" dirty="0">
                <a:latin typeface="Verdana" panose="020B0604030504040204" pitchFamily="34" charset="0"/>
                <a:ea typeface="Verdana" panose="020B0604030504040204" pitchFamily="34" charset="0"/>
              </a:rPr>
              <a:t>Machine trench profile with fieldstone foundation and brick chimney base for late 19</a:t>
            </a:r>
            <a:r>
              <a:rPr lang="en-US" sz="1654" b="1" baseline="30000" dirty="0">
                <a:latin typeface="Verdana" panose="020B0604030504040204" pitchFamily="34" charset="0"/>
                <a:ea typeface="Verdana" panose="020B0604030504040204" pitchFamily="34" charset="0"/>
              </a:rPr>
              <a:t>th</a:t>
            </a:r>
            <a:r>
              <a:rPr lang="en-US" sz="1654" b="1" dirty="0">
                <a:latin typeface="Verdana" panose="020B0604030504040204" pitchFamily="34" charset="0"/>
                <a:ea typeface="Verdana" panose="020B0604030504040204" pitchFamily="34" charset="0"/>
              </a:rPr>
              <a:t> century tenement house on </a:t>
            </a:r>
          </a:p>
          <a:p>
            <a:r>
              <a:rPr lang="en-US" sz="1654" b="1" dirty="0" err="1">
                <a:latin typeface="Verdana" panose="020B0604030504040204" pitchFamily="34" charset="0"/>
                <a:ea typeface="Verdana" panose="020B0604030504040204" pitchFamily="34" charset="0"/>
              </a:rPr>
              <a:t>Nawn</a:t>
            </a:r>
            <a:r>
              <a:rPr lang="en-US" sz="1654" b="1" dirty="0">
                <a:latin typeface="Verdana" panose="020B0604030504040204" pitchFamily="34" charset="0"/>
                <a:ea typeface="Verdana" panose="020B0604030504040204" pitchFamily="34" charset="0"/>
              </a:rPr>
              <a:t> Street</a:t>
            </a:r>
            <a:r>
              <a:rPr lang="en-US" sz="1488" dirty="0"/>
              <a:t>.</a:t>
            </a:r>
          </a:p>
        </p:txBody>
      </p:sp>
      <p:pic>
        <p:nvPicPr>
          <p:cNvPr id="2" name="Picture 1">
            <a:extLst>
              <a:ext uri="{FF2B5EF4-FFF2-40B4-BE49-F238E27FC236}">
                <a16:creationId xmlns:a16="http://schemas.microsoft.com/office/drawing/2014/main" id="{94599984-EB88-0601-A22A-888F5A84198E}"/>
              </a:ext>
            </a:extLst>
          </p:cNvPr>
          <p:cNvPicPr/>
          <p:nvPr/>
        </p:nvPicPr>
        <p:blipFill>
          <a:blip r:embed="rId3"/>
          <a:stretch/>
        </p:blipFill>
        <p:spPr>
          <a:xfrm>
            <a:off x="7649280" y="3720960"/>
            <a:ext cx="2180520" cy="1308240"/>
          </a:xfrm>
          <a:prstGeom prst="rect">
            <a:avLst/>
          </a:prstGeom>
          <a:ln w="0">
            <a:noFill/>
          </a:ln>
        </p:spPr>
      </p:pic>
      <p:sp>
        <p:nvSpPr>
          <p:cNvPr id="5" name="TextBox 4">
            <a:extLst>
              <a:ext uri="{FF2B5EF4-FFF2-40B4-BE49-F238E27FC236}">
                <a16:creationId xmlns:a16="http://schemas.microsoft.com/office/drawing/2014/main" id="{70A49BA6-D830-A62E-937C-2EE0F1D96C72}"/>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Duncan Ritchie</a:t>
            </a:r>
          </a:p>
        </p:txBody>
      </p:sp>
    </p:spTree>
    <p:extLst>
      <p:ext uri="{BB962C8B-B14F-4D97-AF65-F5344CB8AC3E}">
        <p14:creationId xmlns:p14="http://schemas.microsoft.com/office/powerpoint/2010/main" val="3648840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FC2C59-0FA1-9B65-480B-2262084C8ECA}"/>
              </a:ext>
            </a:extLst>
          </p:cNvPr>
          <p:cNvPicPr>
            <a:picLocks noChangeAspect="1"/>
          </p:cNvPicPr>
          <p:nvPr/>
        </p:nvPicPr>
        <p:blipFill>
          <a:blip r:embed="rId2"/>
          <a:stretch>
            <a:fillRect/>
          </a:stretch>
        </p:blipFill>
        <p:spPr>
          <a:xfrm rot="5400000">
            <a:off x="1379763" y="-676597"/>
            <a:ext cx="4895402" cy="6815705"/>
          </a:xfrm>
          <a:prstGeom prst="rect">
            <a:avLst/>
          </a:prstGeom>
        </p:spPr>
      </p:pic>
      <p:sp>
        <p:nvSpPr>
          <p:cNvPr id="5" name="TextBox 4">
            <a:extLst>
              <a:ext uri="{FF2B5EF4-FFF2-40B4-BE49-F238E27FC236}">
                <a16:creationId xmlns:a16="http://schemas.microsoft.com/office/drawing/2014/main" id="{E0097A20-ACB7-8DB8-4532-12CB14956D3F}"/>
              </a:ext>
            </a:extLst>
          </p:cNvPr>
          <p:cNvSpPr txBox="1"/>
          <p:nvPr/>
        </p:nvSpPr>
        <p:spPr>
          <a:xfrm>
            <a:off x="7543800" y="283554"/>
            <a:ext cx="2286000" cy="2153090"/>
          </a:xfrm>
          <a:prstGeom prst="rect">
            <a:avLst/>
          </a:prstGeom>
          <a:noFill/>
        </p:spPr>
        <p:txBody>
          <a:bodyPr wrap="square" rtlCol="0">
            <a:spAutoFit/>
          </a:bodyPr>
          <a:lstStyle/>
          <a:p>
            <a:r>
              <a:rPr lang="en-US" sz="1488" b="1" dirty="0">
                <a:latin typeface="Verdana" panose="020B0604030504040204" pitchFamily="34" charset="0"/>
                <a:ea typeface="Verdana" panose="020B0604030504040204" pitchFamily="34" charset="0"/>
              </a:rPr>
              <a:t>Massive cut stone block wall under deep fill near </a:t>
            </a:r>
            <a:r>
              <a:rPr lang="en-US" sz="1488" b="1" dirty="0" err="1">
                <a:latin typeface="Verdana" panose="020B0604030504040204" pitchFamily="34" charset="0"/>
                <a:ea typeface="Verdana" panose="020B0604030504040204" pitchFamily="34" charset="0"/>
              </a:rPr>
              <a:t>Melnea</a:t>
            </a:r>
            <a:r>
              <a:rPr lang="en-US" sz="1488" b="1" dirty="0">
                <a:latin typeface="Verdana" panose="020B0604030504040204" pitchFamily="34" charset="0"/>
                <a:ea typeface="Verdana" panose="020B0604030504040204" pitchFamily="34" charset="0"/>
              </a:rPr>
              <a:t> Cass Blvd, either part of Roxbury Canal or foundation for organ factory on </a:t>
            </a:r>
            <a:r>
              <a:rPr lang="en-US" sz="1488" b="1" dirty="0" err="1">
                <a:latin typeface="Verdana" panose="020B0604030504040204" pitchFamily="34" charset="0"/>
                <a:ea typeface="Verdana" panose="020B0604030504040204" pitchFamily="34" charset="0"/>
              </a:rPr>
              <a:t>Hunneman</a:t>
            </a:r>
            <a:r>
              <a:rPr lang="en-US" sz="1488" b="1" dirty="0">
                <a:latin typeface="Verdana" panose="020B0604030504040204" pitchFamily="34" charset="0"/>
                <a:ea typeface="Verdana" panose="020B0604030504040204" pitchFamily="34" charset="0"/>
              </a:rPr>
              <a:t> Ct. </a:t>
            </a:r>
          </a:p>
        </p:txBody>
      </p:sp>
      <p:pic>
        <p:nvPicPr>
          <p:cNvPr id="6" name="Picture 5">
            <a:extLst>
              <a:ext uri="{FF2B5EF4-FFF2-40B4-BE49-F238E27FC236}">
                <a16:creationId xmlns:a16="http://schemas.microsoft.com/office/drawing/2014/main" id="{BB5B895A-CA5A-33F8-19E4-79CFC4419580}"/>
              </a:ext>
            </a:extLst>
          </p:cNvPr>
          <p:cNvPicPr/>
          <p:nvPr/>
        </p:nvPicPr>
        <p:blipFill>
          <a:blip r:embed="rId3"/>
          <a:stretch/>
        </p:blipFill>
        <p:spPr>
          <a:xfrm>
            <a:off x="7649280" y="3720960"/>
            <a:ext cx="2180520" cy="1308240"/>
          </a:xfrm>
          <a:prstGeom prst="rect">
            <a:avLst/>
          </a:prstGeom>
          <a:ln w="0">
            <a:noFill/>
          </a:ln>
        </p:spPr>
      </p:pic>
      <p:sp>
        <p:nvSpPr>
          <p:cNvPr id="7" name="TextBox 6">
            <a:extLst>
              <a:ext uri="{FF2B5EF4-FFF2-40B4-BE49-F238E27FC236}">
                <a16:creationId xmlns:a16="http://schemas.microsoft.com/office/drawing/2014/main" id="{F533EFB4-488B-9786-D7E4-A141D52A2921}"/>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Duncan Ritchie</a:t>
            </a:r>
          </a:p>
        </p:txBody>
      </p:sp>
    </p:spTree>
    <p:extLst>
      <p:ext uri="{BB962C8B-B14F-4D97-AF65-F5344CB8AC3E}">
        <p14:creationId xmlns:p14="http://schemas.microsoft.com/office/powerpoint/2010/main" val="900298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1">
            <a:extLst>
              <a:ext uri="{FF2B5EF4-FFF2-40B4-BE49-F238E27FC236}">
                <a16:creationId xmlns:a16="http://schemas.microsoft.com/office/drawing/2014/main" id="{A3B3CC96-E21C-7E9A-4EFE-72B6BB7A3AEB}"/>
              </a:ext>
            </a:extLst>
          </p:cNvPr>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US" sz="3600" b="1" dirty="0">
                <a:solidFill>
                  <a:srgbClr val="C00000"/>
                </a:solidFill>
                <a:latin typeface="Times New Roman" panose="02020603050405020304" pitchFamily="18" charset="0"/>
                <a:ea typeface="+mn-ea"/>
                <a:cs typeface="Times New Roman" panose="02020603050405020304" pitchFamily="18" charset="0"/>
              </a:rPr>
              <a:t>Landscape Design</a:t>
            </a:r>
          </a:p>
        </p:txBody>
      </p:sp>
      <p:pic>
        <p:nvPicPr>
          <p:cNvPr id="6" name="Picture 5" descr="A close-up of a person smiling&#10;&#10;AI-generated content may be incorrect.">
            <a:extLst>
              <a:ext uri="{FF2B5EF4-FFF2-40B4-BE49-F238E27FC236}">
                <a16:creationId xmlns:a16="http://schemas.microsoft.com/office/drawing/2014/main" id="{BB933879-FC4E-3078-EB23-B2337AD90A4F}"/>
              </a:ext>
            </a:extLst>
          </p:cNvPr>
          <p:cNvPicPr>
            <a:picLocks noChangeAspect="1"/>
          </p:cNvPicPr>
          <p:nvPr/>
        </p:nvPicPr>
        <p:blipFill>
          <a:blip r:embed="rId2"/>
          <a:stretch>
            <a:fillRect/>
          </a:stretch>
        </p:blipFill>
        <p:spPr>
          <a:xfrm>
            <a:off x="454465" y="1136315"/>
            <a:ext cx="2327929" cy="3491893"/>
          </a:xfrm>
          <a:prstGeom prst="rect">
            <a:avLst/>
          </a:prstGeom>
        </p:spPr>
      </p:pic>
      <p:sp>
        <p:nvSpPr>
          <p:cNvPr id="8" name="TextBox 7">
            <a:extLst>
              <a:ext uri="{FF2B5EF4-FFF2-40B4-BE49-F238E27FC236}">
                <a16:creationId xmlns:a16="http://schemas.microsoft.com/office/drawing/2014/main" id="{77938876-9A05-38D1-09DF-098FB448C3DD}"/>
              </a:ext>
            </a:extLst>
          </p:cNvPr>
          <p:cNvSpPr txBox="1"/>
          <p:nvPr/>
        </p:nvSpPr>
        <p:spPr>
          <a:xfrm>
            <a:off x="374895" y="4652963"/>
            <a:ext cx="5040630" cy="830997"/>
          </a:xfrm>
          <a:prstGeom prst="rect">
            <a:avLst/>
          </a:prstGeom>
          <a:noFill/>
        </p:spPr>
        <p:txBody>
          <a:bodyPr wrap="square">
            <a:spAutoFit/>
          </a:bodyPr>
          <a:lstStyle/>
          <a:p>
            <a:pPr marL="0" marR="0"/>
            <a:r>
              <a:rPr lang="en-US" sz="1600" b="1" dirty="0">
                <a:effectLst/>
                <a:latin typeface="Aptos" panose="020B0004020202020204" pitchFamily="34" charset="0"/>
                <a:ea typeface="Malgun Gothic" panose="020B0503020000020004" pitchFamily="34" charset="-127"/>
                <a:cs typeface="Aptos" panose="020B0004020202020204" pitchFamily="34" charset="0"/>
              </a:rPr>
              <a:t>Kyle Zick, ASLA</a:t>
            </a:r>
          </a:p>
          <a:p>
            <a:pPr marL="0" marR="0"/>
            <a:r>
              <a:rPr lang="en-US" sz="1600" dirty="0">
                <a:effectLst/>
                <a:latin typeface="Aptos" panose="020B0004020202020204" pitchFamily="34" charset="0"/>
                <a:ea typeface="Malgun Gothic" panose="020B0503020000020004" pitchFamily="34" charset="-127"/>
                <a:cs typeface="Aptos" panose="020B0004020202020204" pitchFamily="34" charset="0"/>
              </a:rPr>
              <a:t>Principal</a:t>
            </a:r>
          </a:p>
          <a:p>
            <a:pPr marL="0" marR="0"/>
            <a:r>
              <a:rPr lang="en-US" sz="1600" dirty="0">
                <a:effectLst/>
                <a:latin typeface="Aptos" panose="020B0004020202020204" pitchFamily="34" charset="0"/>
                <a:ea typeface="Malgun Gothic" panose="020B0503020000020004" pitchFamily="34" charset="-127"/>
                <a:cs typeface="Aptos" panose="020B0004020202020204" pitchFamily="34" charset="0"/>
              </a:rPr>
              <a:t>Kyle Zick Landscape Architecture, Inc.</a:t>
            </a:r>
          </a:p>
        </p:txBody>
      </p:sp>
      <p:sp>
        <p:nvSpPr>
          <p:cNvPr id="9" name="TextBox 8">
            <a:extLst>
              <a:ext uri="{FF2B5EF4-FFF2-40B4-BE49-F238E27FC236}">
                <a16:creationId xmlns:a16="http://schemas.microsoft.com/office/drawing/2014/main" id="{311AF8AC-A5ED-F1EA-1B8E-59B446CAE633}"/>
              </a:ext>
            </a:extLst>
          </p:cNvPr>
          <p:cNvSpPr txBox="1"/>
          <p:nvPr/>
        </p:nvSpPr>
        <p:spPr>
          <a:xfrm>
            <a:off x="2950453" y="1321955"/>
            <a:ext cx="6932687" cy="3046988"/>
          </a:xfrm>
          <a:prstGeom prst="rect">
            <a:avLst/>
          </a:prstGeom>
          <a:noFill/>
        </p:spPr>
        <p:txBody>
          <a:bodyPr wrap="square">
            <a:spAutoFit/>
          </a:bodyPr>
          <a:lstStyle/>
          <a:p>
            <a:pPr marL="0" marR="0"/>
            <a:r>
              <a:rPr lang="en-US" sz="1600" dirty="0">
                <a:effectLst/>
                <a:latin typeface="Aptos" panose="020B0004020202020204" pitchFamily="34" charset="0"/>
                <a:ea typeface="Malgun Gothic" panose="020B0503020000020004" pitchFamily="34" charset="-127"/>
                <a:cs typeface="Aptos" panose="020B0004020202020204" pitchFamily="34" charset="0"/>
              </a:rPr>
              <a:t>Founder and Principal, has practiced landscape architecture for over 30 years on project types ranging from streetscapes, urban spaces, historic sites and parks, environmentally sensitive areas, college campuses,  residences, and commercial properties.  His work has focused on public sector projects ranging from adaptive re-use, accessibility upgrades, re-visioning, master planning, public parks, civic buildings and streetscapes.</a:t>
            </a:r>
          </a:p>
          <a:p>
            <a:pPr marL="0" marR="0"/>
            <a:endParaRPr lang="en-US" sz="1600" dirty="0">
              <a:effectLst/>
              <a:latin typeface="Aptos" panose="020B0004020202020204" pitchFamily="34" charset="0"/>
              <a:ea typeface="Malgun Gothic" panose="020B0503020000020004" pitchFamily="34" charset="-127"/>
              <a:cs typeface="Aptos" panose="020B0004020202020204" pitchFamily="34" charset="0"/>
            </a:endParaRPr>
          </a:p>
          <a:p>
            <a:pPr marL="0" marR="0"/>
            <a:r>
              <a:rPr lang="en-US" sz="1600" dirty="0">
                <a:effectLst/>
                <a:latin typeface="Aptos" panose="020B0004020202020204" pitchFamily="34" charset="0"/>
                <a:ea typeface="Malgun Gothic" panose="020B0503020000020004" pitchFamily="34" charset="-127"/>
                <a:cs typeface="Aptos" panose="020B0004020202020204" pitchFamily="34" charset="0"/>
              </a:rPr>
              <a:t>Kyle has lectured on site design in historic contexts, trail design, and sustainable materials at the Boston Architectural College, Build Boston and the Historic Trails Conference.  Many of his projects have won design awards from the Boston Society of Landscape Architects, the Louisiana Society of Landscape Architects and the American Society of Landscape Architects.  </a:t>
            </a:r>
          </a:p>
        </p:txBody>
      </p:sp>
      <p:pic>
        <p:nvPicPr>
          <p:cNvPr id="2" name="Picture 1">
            <a:extLst>
              <a:ext uri="{FF2B5EF4-FFF2-40B4-BE49-F238E27FC236}">
                <a16:creationId xmlns:a16="http://schemas.microsoft.com/office/drawing/2014/main" id="{8C156063-374A-DBC2-51BB-BC9E54F0F668}"/>
              </a:ext>
            </a:extLst>
          </p:cNvPr>
          <p:cNvPicPr/>
          <p:nvPr/>
        </p:nvPicPr>
        <p:blipFill>
          <a:blip r:embed="rId3"/>
          <a:stretch/>
        </p:blipFill>
        <p:spPr>
          <a:xfrm>
            <a:off x="7804611" y="4282867"/>
            <a:ext cx="1771029" cy="689143"/>
          </a:xfrm>
          <a:prstGeom prst="rect">
            <a:avLst/>
          </a:prstGeom>
          <a:ln w="0">
            <a:noFill/>
          </a:ln>
        </p:spPr>
      </p:pic>
      <p:sp>
        <p:nvSpPr>
          <p:cNvPr id="3" name="TextBox 2">
            <a:extLst>
              <a:ext uri="{FF2B5EF4-FFF2-40B4-BE49-F238E27FC236}">
                <a16:creationId xmlns:a16="http://schemas.microsoft.com/office/drawing/2014/main" id="{38C2C650-61B4-4323-3D95-F58217B5E2E1}"/>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Kyle Zick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D6C0-46EA-EE96-CEC6-478D5AA12983}"/>
            </a:ext>
          </a:extLst>
        </p:cNvPr>
        <p:cNvGrpSpPr/>
        <p:nvPr/>
      </p:nvGrpSpPr>
      <p:grpSpPr>
        <a:xfrm>
          <a:off x="0" y="0"/>
          <a:ext cx="0" cy="0"/>
          <a:chOff x="0" y="0"/>
          <a:chExt cx="0" cy="0"/>
        </a:xfrm>
      </p:grpSpPr>
      <p:sp>
        <p:nvSpPr>
          <p:cNvPr id="4" name="PlaceHolder 1">
            <a:extLst>
              <a:ext uri="{FF2B5EF4-FFF2-40B4-BE49-F238E27FC236}">
                <a16:creationId xmlns:a16="http://schemas.microsoft.com/office/drawing/2014/main" id="{8D7B9173-FD68-9371-8328-8785F93433A4}"/>
              </a:ext>
            </a:extLst>
          </p:cNvPr>
          <p:cNvSpPr>
            <a:spLocks noGrp="1"/>
          </p:cNvSpPr>
          <p:nvPr>
            <p:ph type="title"/>
          </p:nvPr>
        </p:nvSpPr>
        <p:spPr>
          <a:xfrm>
            <a:off x="304007" y="226080"/>
            <a:ext cx="7321513" cy="641819"/>
          </a:xfrm>
          <a:prstGeom prst="rect">
            <a:avLst/>
          </a:prstGeom>
          <a:noFill/>
          <a:ln w="0">
            <a:noFill/>
          </a:ln>
        </p:spPr>
        <p:txBody>
          <a:bodyPr lIns="0" tIns="0" rIns="0" bIns="0" anchor="ctr">
            <a:noAutofit/>
          </a:bodyPr>
          <a:lstStyle/>
          <a:p>
            <a:pPr marR="0" algn="ctr"/>
            <a:r>
              <a:rPr lang="en-US" sz="2400" b="1" dirty="0">
                <a:solidFill>
                  <a:srgbClr val="C00000"/>
                </a:solidFill>
                <a:latin typeface="Times New Roman" panose="02020603050405020304" pitchFamily="18" charset="0"/>
                <a:ea typeface="+mn-ea"/>
                <a:cs typeface="Times New Roman" panose="02020603050405020304" pitchFamily="18" charset="0"/>
              </a:rPr>
              <a:t>Landscape vision June 2024</a:t>
            </a:r>
          </a:p>
        </p:txBody>
      </p:sp>
      <p:pic>
        <p:nvPicPr>
          <p:cNvPr id="11" name="Picture 10" descr="A map of a city&#10;&#10;AI-generated content may be incorrect.">
            <a:extLst>
              <a:ext uri="{FF2B5EF4-FFF2-40B4-BE49-F238E27FC236}">
                <a16:creationId xmlns:a16="http://schemas.microsoft.com/office/drawing/2014/main" id="{19EB0918-C196-6D8A-3346-DF1AA2D5DCCB}"/>
              </a:ext>
            </a:extLst>
          </p:cNvPr>
          <p:cNvPicPr>
            <a:picLocks noChangeAspect="1"/>
          </p:cNvPicPr>
          <p:nvPr/>
        </p:nvPicPr>
        <p:blipFill>
          <a:blip r:embed="rId2" cstate="print">
            <a:extLst>
              <a:ext uri="{28A0092B-C50C-407E-A947-70E740481C1C}">
                <a14:useLocalDpi xmlns:a14="http://schemas.microsoft.com/office/drawing/2010/main" val="0"/>
              </a:ext>
            </a:extLst>
          </a:blip>
          <a:srcRect l="7729" t="3987" r="12065" b="25715"/>
          <a:stretch/>
        </p:blipFill>
        <p:spPr>
          <a:xfrm>
            <a:off x="304007" y="951059"/>
            <a:ext cx="7239793" cy="4105861"/>
          </a:xfrm>
          <a:prstGeom prst="rect">
            <a:avLst/>
          </a:prstGeom>
        </p:spPr>
      </p:pic>
      <p:pic>
        <p:nvPicPr>
          <p:cNvPr id="2" name="Picture 1">
            <a:extLst>
              <a:ext uri="{FF2B5EF4-FFF2-40B4-BE49-F238E27FC236}">
                <a16:creationId xmlns:a16="http://schemas.microsoft.com/office/drawing/2014/main" id="{96F68E6E-E581-7857-8DBB-C8EF3D2EAAF7}"/>
              </a:ext>
            </a:extLst>
          </p:cNvPr>
          <p:cNvPicPr/>
          <p:nvPr/>
        </p:nvPicPr>
        <p:blipFill>
          <a:blip r:embed="rId3"/>
          <a:stretch/>
        </p:blipFill>
        <p:spPr>
          <a:xfrm>
            <a:off x="7625520" y="4114800"/>
            <a:ext cx="1975680" cy="858960"/>
          </a:xfrm>
          <a:prstGeom prst="rect">
            <a:avLst/>
          </a:prstGeom>
          <a:ln w="0">
            <a:noFill/>
          </a:ln>
        </p:spPr>
      </p:pic>
      <p:sp>
        <p:nvSpPr>
          <p:cNvPr id="3" name="TextBox 2">
            <a:extLst>
              <a:ext uri="{FF2B5EF4-FFF2-40B4-BE49-F238E27FC236}">
                <a16:creationId xmlns:a16="http://schemas.microsoft.com/office/drawing/2014/main" id="{65CFFA07-637F-BE36-83F3-017EBA9EEA34}"/>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Kyle Zick</a:t>
            </a:r>
          </a:p>
        </p:txBody>
      </p:sp>
    </p:spTree>
    <p:extLst>
      <p:ext uri="{BB962C8B-B14F-4D97-AF65-F5344CB8AC3E}">
        <p14:creationId xmlns:p14="http://schemas.microsoft.com/office/powerpoint/2010/main" val="76438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9CD40-8653-374E-DE96-909206067929}"/>
            </a:ext>
          </a:extLst>
        </p:cNvPr>
        <p:cNvGrpSpPr/>
        <p:nvPr/>
      </p:nvGrpSpPr>
      <p:grpSpPr>
        <a:xfrm>
          <a:off x="0" y="0"/>
          <a:ext cx="0" cy="0"/>
          <a:chOff x="0" y="0"/>
          <a:chExt cx="0" cy="0"/>
        </a:xfrm>
      </p:grpSpPr>
      <p:sp>
        <p:nvSpPr>
          <p:cNvPr id="5" name="PlaceHolder 1">
            <a:extLst>
              <a:ext uri="{FF2B5EF4-FFF2-40B4-BE49-F238E27FC236}">
                <a16:creationId xmlns:a16="http://schemas.microsoft.com/office/drawing/2014/main" id="{0C5DD678-C745-4A3C-61BC-2EBD276627F1}"/>
              </a:ext>
            </a:extLst>
          </p:cNvPr>
          <p:cNvSpPr>
            <a:spLocks noGrp="1"/>
          </p:cNvSpPr>
          <p:nvPr>
            <p:ph type="title"/>
          </p:nvPr>
        </p:nvSpPr>
        <p:spPr>
          <a:xfrm>
            <a:off x="504000" y="226080"/>
            <a:ext cx="7121520" cy="470710"/>
          </a:xfrm>
          <a:prstGeom prst="rect">
            <a:avLst/>
          </a:prstGeom>
          <a:noFill/>
          <a:ln w="0">
            <a:noFill/>
          </a:ln>
        </p:spPr>
        <p:txBody>
          <a:bodyPr lIns="0" tIns="0" rIns="0" bIns="0" anchor="ctr">
            <a:noAutofit/>
          </a:bodyPr>
          <a:lstStyle/>
          <a:p>
            <a:pPr algn="ctr"/>
            <a:r>
              <a:rPr lang="en-US" sz="2400" b="1" dirty="0">
                <a:solidFill>
                  <a:srgbClr val="C00000"/>
                </a:solidFill>
                <a:latin typeface="Times New Roman" panose="02020603050405020304" pitchFamily="18" charset="0"/>
                <a:ea typeface="+mn-ea"/>
                <a:cs typeface="Times New Roman" panose="02020603050405020304" pitchFamily="18" charset="0"/>
              </a:rPr>
              <a:t>Site plan rendering August 2024</a:t>
            </a:r>
          </a:p>
        </p:txBody>
      </p:sp>
      <p:pic>
        <p:nvPicPr>
          <p:cNvPr id="4" name="Picture 3" descr="A map of a residential area&#10;&#10;AI-generated content may be incorrect.">
            <a:extLst>
              <a:ext uri="{FF2B5EF4-FFF2-40B4-BE49-F238E27FC236}">
                <a16:creationId xmlns:a16="http://schemas.microsoft.com/office/drawing/2014/main" id="{5F85FD4F-6C60-BC3C-FB19-473D44D2DC6A}"/>
              </a:ext>
            </a:extLst>
          </p:cNvPr>
          <p:cNvPicPr>
            <a:picLocks noChangeAspect="1"/>
          </p:cNvPicPr>
          <p:nvPr/>
        </p:nvPicPr>
        <p:blipFill>
          <a:blip r:embed="rId2" cstate="print">
            <a:extLst>
              <a:ext uri="{28A0092B-C50C-407E-A947-70E740481C1C}">
                <a14:useLocalDpi xmlns:a14="http://schemas.microsoft.com/office/drawing/2010/main" val="0"/>
              </a:ext>
            </a:extLst>
          </a:blip>
          <a:srcRect t="2965" b="6602"/>
          <a:stretch/>
        </p:blipFill>
        <p:spPr>
          <a:xfrm>
            <a:off x="557975" y="762109"/>
            <a:ext cx="6985825" cy="4211651"/>
          </a:xfrm>
          <a:prstGeom prst="rect">
            <a:avLst/>
          </a:prstGeom>
        </p:spPr>
      </p:pic>
      <p:pic>
        <p:nvPicPr>
          <p:cNvPr id="2" name="Picture 1">
            <a:extLst>
              <a:ext uri="{FF2B5EF4-FFF2-40B4-BE49-F238E27FC236}">
                <a16:creationId xmlns:a16="http://schemas.microsoft.com/office/drawing/2014/main" id="{471FF46F-6318-8C62-16F9-619FC5327ACC}"/>
              </a:ext>
            </a:extLst>
          </p:cNvPr>
          <p:cNvPicPr/>
          <p:nvPr/>
        </p:nvPicPr>
        <p:blipFill>
          <a:blip r:embed="rId3"/>
          <a:stretch/>
        </p:blipFill>
        <p:spPr>
          <a:xfrm>
            <a:off x="7625520" y="4114800"/>
            <a:ext cx="1975680" cy="858960"/>
          </a:xfrm>
          <a:prstGeom prst="rect">
            <a:avLst/>
          </a:prstGeom>
          <a:ln w="0">
            <a:noFill/>
          </a:ln>
        </p:spPr>
      </p:pic>
      <p:sp>
        <p:nvSpPr>
          <p:cNvPr id="3" name="TextBox 2">
            <a:extLst>
              <a:ext uri="{FF2B5EF4-FFF2-40B4-BE49-F238E27FC236}">
                <a16:creationId xmlns:a16="http://schemas.microsoft.com/office/drawing/2014/main" id="{88AED97D-6ED2-55E0-1E8C-461C567661E3}"/>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Kyle Zick</a:t>
            </a:r>
          </a:p>
        </p:txBody>
      </p:sp>
    </p:spTree>
    <p:extLst>
      <p:ext uri="{BB962C8B-B14F-4D97-AF65-F5344CB8AC3E}">
        <p14:creationId xmlns:p14="http://schemas.microsoft.com/office/powerpoint/2010/main" val="94938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p:nvPr/>
        </p:nvPicPr>
        <p:blipFill>
          <a:blip r:embed="rId2"/>
          <a:stretch/>
        </p:blipFill>
        <p:spPr>
          <a:xfrm>
            <a:off x="2514600" y="409680"/>
            <a:ext cx="4343400" cy="1647720"/>
          </a:xfrm>
          <a:prstGeom prst="rect">
            <a:avLst/>
          </a:prstGeom>
          <a:ln w="0">
            <a:noFill/>
          </a:ln>
        </p:spPr>
      </p:pic>
      <p:sp>
        <p:nvSpPr>
          <p:cNvPr id="44" name="TextBox 43"/>
          <p:cNvSpPr txBox="1"/>
          <p:nvPr/>
        </p:nvSpPr>
        <p:spPr>
          <a:xfrm>
            <a:off x="3200400" y="2057400"/>
            <a:ext cx="3657600" cy="858240"/>
          </a:xfrm>
          <a:prstGeom prst="rect">
            <a:avLst/>
          </a:prstGeom>
          <a:noFill/>
          <a:ln w="0">
            <a:noFill/>
          </a:ln>
        </p:spPr>
        <p:txBody>
          <a:bodyPr lIns="90000" tIns="45000" rIns="90000" bIns="45000" anchor="t">
            <a:noAutofit/>
          </a:bodyPr>
          <a:lstStyle/>
          <a:p>
            <a:pPr algn="ctr"/>
            <a:r>
              <a:rPr lang="en-US" sz="1800" b="1" strike="noStrike" spc="-1">
                <a:solidFill>
                  <a:srgbClr val="000000"/>
                </a:solidFill>
                <a:latin typeface="Arial"/>
              </a:rPr>
              <a:t>Jon Smalls</a:t>
            </a:r>
            <a:endParaRPr lang="en-US" sz="1800" b="0" strike="noStrike" spc="-1">
              <a:solidFill>
                <a:srgbClr val="000000"/>
              </a:solidFill>
              <a:latin typeface="Arial"/>
            </a:endParaRPr>
          </a:p>
          <a:p>
            <a:pPr algn="ctr"/>
            <a:r>
              <a:rPr lang="en-US" sz="1800" b="0" strike="noStrike" spc="-1">
                <a:solidFill>
                  <a:srgbClr val="000000"/>
                </a:solidFill>
                <a:latin typeface="Arial"/>
              </a:rPr>
              <a:t>director</a:t>
            </a:r>
            <a:br>
              <a:rPr sz="1800"/>
            </a:br>
            <a:r>
              <a:rPr lang="en-US" sz="1600" b="0" i="1" strike="noStrike" spc="-1">
                <a:solidFill>
                  <a:srgbClr val="000000"/>
                </a:solidFill>
                <a:latin typeface="Arial"/>
              </a:rPr>
              <a:t>art @ the Nawn</a:t>
            </a:r>
            <a:endParaRPr lang="en-US" sz="1600" b="0" strike="noStrike" spc="-1">
              <a:solidFill>
                <a:srgbClr val="000000"/>
              </a:solidFill>
              <a:latin typeface="Arial"/>
            </a:endParaRPr>
          </a:p>
        </p:txBody>
      </p:sp>
      <p:pic>
        <p:nvPicPr>
          <p:cNvPr id="45" name="Picture 44"/>
          <p:cNvPicPr/>
          <p:nvPr/>
        </p:nvPicPr>
        <p:blipFill>
          <a:blip r:embed="rId3"/>
          <a:stretch/>
        </p:blipFill>
        <p:spPr>
          <a:xfrm>
            <a:off x="4114800" y="3255840"/>
            <a:ext cx="1975680" cy="858960"/>
          </a:xfrm>
          <a:prstGeom prst="rect">
            <a:avLst/>
          </a:prstGeom>
          <a:ln w="0">
            <a:noFill/>
          </a:ln>
        </p:spPr>
      </p:pic>
      <p:sp>
        <p:nvSpPr>
          <p:cNvPr id="46" name="TextBox 45"/>
          <p:cNvSpPr txBox="1"/>
          <p:nvPr/>
        </p:nvSpPr>
        <p:spPr>
          <a:xfrm>
            <a:off x="3657600" y="4372200"/>
            <a:ext cx="3200400" cy="858240"/>
          </a:xfrm>
          <a:prstGeom prst="rect">
            <a:avLst/>
          </a:prstGeom>
          <a:noFill/>
          <a:ln w="0">
            <a:noFill/>
          </a:ln>
        </p:spPr>
        <p:txBody>
          <a:bodyPr lIns="90000" tIns="45000" rIns="90000" bIns="45000" anchor="t">
            <a:noAutofit/>
          </a:bodyPr>
          <a:lstStyle/>
          <a:p>
            <a:pPr algn="ctr"/>
            <a:r>
              <a:rPr lang="en-US" sz="1800" b="1" strike="noStrike" spc="-1">
                <a:solidFill>
                  <a:srgbClr val="000000"/>
                </a:solidFill>
                <a:latin typeface="Arial"/>
              </a:rPr>
              <a:t>Kyle Zick</a:t>
            </a:r>
            <a:endParaRPr lang="en-US" sz="1800" b="0" strike="noStrike" spc="-1">
              <a:solidFill>
                <a:srgbClr val="000000"/>
              </a:solidFill>
              <a:latin typeface="Arial"/>
            </a:endParaRPr>
          </a:p>
          <a:p>
            <a:pPr algn="ctr"/>
            <a:r>
              <a:rPr lang="en-US" sz="1800" b="0" strike="noStrike" spc="-1">
                <a:solidFill>
                  <a:srgbClr val="000000"/>
                </a:solidFill>
                <a:latin typeface="Arial"/>
              </a:rPr>
              <a:t>principal</a:t>
            </a:r>
          </a:p>
          <a:p>
            <a:pPr algn="ctr"/>
            <a:r>
              <a:rPr lang="en-US" sz="1600" b="0" i="1" strike="noStrike" spc="-1">
                <a:solidFill>
                  <a:srgbClr val="000000"/>
                </a:solidFill>
                <a:latin typeface="Arial"/>
              </a:rPr>
              <a:t>Kyle Zick Landscape Architects</a:t>
            </a:r>
            <a:endParaRPr lang="en-US" sz="1600" b="0" strike="noStrike" spc="-1">
              <a:solidFill>
                <a:srgbClr val="000000"/>
              </a:solidFill>
              <a:latin typeface="Arial"/>
            </a:endParaRPr>
          </a:p>
        </p:txBody>
      </p:sp>
      <p:pic>
        <p:nvPicPr>
          <p:cNvPr id="47" name="Picture 46"/>
          <p:cNvPicPr/>
          <p:nvPr/>
        </p:nvPicPr>
        <p:blipFill>
          <a:blip r:embed="rId4"/>
          <a:stretch/>
        </p:blipFill>
        <p:spPr>
          <a:xfrm>
            <a:off x="8001000" y="3084120"/>
            <a:ext cx="1030680" cy="1030680"/>
          </a:xfrm>
          <a:prstGeom prst="rect">
            <a:avLst/>
          </a:prstGeom>
          <a:ln w="0">
            <a:noFill/>
          </a:ln>
        </p:spPr>
      </p:pic>
      <p:sp>
        <p:nvSpPr>
          <p:cNvPr id="48" name="TextBox 47"/>
          <p:cNvSpPr txBox="1"/>
          <p:nvPr/>
        </p:nvSpPr>
        <p:spPr>
          <a:xfrm>
            <a:off x="7086600" y="4399560"/>
            <a:ext cx="2743200" cy="858240"/>
          </a:xfrm>
          <a:prstGeom prst="rect">
            <a:avLst/>
          </a:prstGeom>
          <a:noFill/>
          <a:ln w="0">
            <a:noFill/>
          </a:ln>
        </p:spPr>
        <p:txBody>
          <a:bodyPr lIns="90000" tIns="45000" rIns="90000" bIns="45000" anchor="t">
            <a:noAutofit/>
          </a:bodyPr>
          <a:lstStyle/>
          <a:p>
            <a:pPr algn="ctr"/>
            <a:r>
              <a:rPr lang="en-US" sz="1800" b="1" strike="noStrike" spc="-1">
                <a:solidFill>
                  <a:srgbClr val="000000"/>
                </a:solidFill>
                <a:latin typeface="Arial"/>
              </a:rPr>
              <a:t>David O’Sullivan</a:t>
            </a:r>
            <a:endParaRPr lang="en-US" sz="1800" b="0" strike="noStrike" spc="-1">
              <a:solidFill>
                <a:srgbClr val="000000"/>
              </a:solidFill>
              <a:latin typeface="Arial"/>
            </a:endParaRPr>
          </a:p>
          <a:p>
            <a:pPr algn="ctr"/>
            <a:r>
              <a:rPr lang="en-US" sz="1800" b="0" strike="noStrike" spc="-1">
                <a:solidFill>
                  <a:srgbClr val="000000"/>
                </a:solidFill>
                <a:latin typeface="Arial"/>
              </a:rPr>
              <a:t>principal</a:t>
            </a:r>
          </a:p>
          <a:p>
            <a:pPr algn="ctr"/>
            <a:r>
              <a:rPr lang="en-US" sz="1600" b="0" i="1" strike="noStrike" spc="-1">
                <a:solidFill>
                  <a:srgbClr val="000000"/>
                </a:solidFill>
                <a:latin typeface="Arial"/>
              </a:rPr>
              <a:t>O’Sullivan Architects</a:t>
            </a:r>
            <a:endParaRPr lang="en-US" sz="1600" b="0" strike="noStrike" spc="-1">
              <a:solidFill>
                <a:srgbClr val="000000"/>
              </a:solidFill>
              <a:latin typeface="Arial"/>
            </a:endParaRPr>
          </a:p>
        </p:txBody>
      </p:sp>
      <p:sp>
        <p:nvSpPr>
          <p:cNvPr id="49" name="TextBox 48"/>
          <p:cNvSpPr txBox="1"/>
          <p:nvPr/>
        </p:nvSpPr>
        <p:spPr>
          <a:xfrm>
            <a:off x="228600" y="4399560"/>
            <a:ext cx="3200400" cy="858240"/>
          </a:xfrm>
          <a:prstGeom prst="rect">
            <a:avLst/>
          </a:prstGeom>
          <a:noFill/>
          <a:ln w="0">
            <a:noFill/>
          </a:ln>
        </p:spPr>
        <p:txBody>
          <a:bodyPr lIns="90000" tIns="45000" rIns="90000" bIns="45000" anchor="t">
            <a:noAutofit/>
          </a:bodyPr>
          <a:lstStyle/>
          <a:p>
            <a:pPr algn="ctr"/>
            <a:r>
              <a:rPr lang="en-US" sz="1800" b="1" strike="noStrike" spc="-1">
                <a:solidFill>
                  <a:srgbClr val="000000"/>
                </a:solidFill>
                <a:latin typeface="Arial"/>
              </a:rPr>
              <a:t>Duncan Ritchie</a:t>
            </a:r>
            <a:endParaRPr lang="en-US" sz="1800" b="0" strike="noStrike" spc="-1">
              <a:solidFill>
                <a:srgbClr val="000000"/>
              </a:solidFill>
              <a:latin typeface="Arial"/>
            </a:endParaRPr>
          </a:p>
          <a:p>
            <a:pPr algn="ctr"/>
            <a:r>
              <a:rPr lang="en-US" sz="1800" b="0" strike="noStrike" spc="-1">
                <a:solidFill>
                  <a:srgbClr val="000000"/>
                </a:solidFill>
                <a:latin typeface="Arial"/>
              </a:rPr>
              <a:t>senior archaeologist</a:t>
            </a:r>
          </a:p>
          <a:p>
            <a:pPr algn="ctr"/>
            <a:r>
              <a:rPr lang="en-US" sz="1600" b="0" i="1" strike="noStrike" spc="-1">
                <a:solidFill>
                  <a:srgbClr val="000000"/>
                </a:solidFill>
                <a:latin typeface="Arial"/>
              </a:rPr>
              <a:t>Public Archaeology Lab</a:t>
            </a:r>
            <a:endParaRPr lang="en-US" sz="1600" b="0" strike="noStrike" spc="-1">
              <a:solidFill>
                <a:srgbClr val="000000"/>
              </a:solidFill>
              <a:latin typeface="Arial"/>
            </a:endParaRPr>
          </a:p>
        </p:txBody>
      </p:sp>
      <p:pic>
        <p:nvPicPr>
          <p:cNvPr id="50" name="Picture 49"/>
          <p:cNvPicPr/>
          <p:nvPr/>
        </p:nvPicPr>
        <p:blipFill>
          <a:blip r:embed="rId5"/>
          <a:stretch/>
        </p:blipFill>
        <p:spPr>
          <a:xfrm>
            <a:off x="791280" y="3035160"/>
            <a:ext cx="2180520" cy="1308240"/>
          </a:xfrm>
          <a:prstGeom prst="rect">
            <a:avLst/>
          </a:prstGeom>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r>
              <a:rPr lang="en-US" sz="3600" b="1" dirty="0">
                <a:solidFill>
                  <a:srgbClr val="C00000"/>
                </a:solidFill>
                <a:latin typeface="Times New Roman" panose="02020603050405020304" pitchFamily="18" charset="0"/>
                <a:ea typeface="+mn-ea"/>
                <a:cs typeface="Times New Roman" panose="02020603050405020304" pitchFamily="18" charset="0"/>
              </a:rPr>
              <a:t>Building Architecture</a:t>
            </a:r>
          </a:p>
        </p:txBody>
      </p:sp>
      <p:pic>
        <p:nvPicPr>
          <p:cNvPr id="109" name="Picture 108"/>
          <p:cNvPicPr/>
          <p:nvPr/>
        </p:nvPicPr>
        <p:blipFill>
          <a:blip r:embed="rId2"/>
          <a:stretch/>
        </p:blipFill>
        <p:spPr>
          <a:xfrm>
            <a:off x="8341920" y="3998520"/>
            <a:ext cx="1030680" cy="1030680"/>
          </a:xfrm>
          <a:prstGeom prst="rect">
            <a:avLst/>
          </a:prstGeom>
          <a:ln w="0">
            <a:noFill/>
          </a:ln>
        </p:spPr>
      </p:pic>
      <p:sp>
        <p:nvSpPr>
          <p:cNvPr id="110" name="TextBox 109"/>
          <p:cNvSpPr txBox="1"/>
          <p:nvPr/>
        </p:nvSpPr>
        <p:spPr>
          <a:xfrm>
            <a:off x="7772400" y="5140080"/>
            <a:ext cx="20574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David O’Sullivan</a:t>
            </a:r>
          </a:p>
        </p:txBody>
      </p:sp>
      <p:sp>
        <p:nvSpPr>
          <p:cNvPr id="2" name="TextBox 1">
            <a:extLst>
              <a:ext uri="{FF2B5EF4-FFF2-40B4-BE49-F238E27FC236}">
                <a16:creationId xmlns:a16="http://schemas.microsoft.com/office/drawing/2014/main" id="{2173A465-B21D-E2FB-43F6-9F267B78FEDC}"/>
              </a:ext>
            </a:extLst>
          </p:cNvPr>
          <p:cNvSpPr txBox="1"/>
          <p:nvPr/>
        </p:nvSpPr>
        <p:spPr>
          <a:xfrm>
            <a:off x="3351703" y="1060256"/>
            <a:ext cx="5251268" cy="4384214"/>
          </a:xfrm>
          <a:prstGeom prst="rect">
            <a:avLst/>
          </a:prstGeom>
          <a:noFill/>
        </p:spPr>
        <p:txBody>
          <a:bodyPr wrap="square" rtlCol="0">
            <a:spAutoFit/>
          </a:bodyPr>
          <a:lstStyle/>
          <a:p>
            <a:pPr algn="l" rtl="0">
              <a:lnSpc>
                <a:spcPct val="115000"/>
              </a:lnSpc>
              <a:spcAft>
                <a:spcPts val="792"/>
              </a:spcAft>
            </a:pPr>
            <a:r>
              <a:rPr lang="en-US" sz="1700" dirty="0">
                <a:effectLst/>
                <a:latin typeface="Questrial, serif"/>
              </a:rPr>
              <a:t>David O’Sullivan is the principal at O'Sullivan Architects, a full-service architecture firm based in New England. </a:t>
            </a:r>
            <a:r>
              <a:rPr lang="en-US" sz="1700" dirty="0">
                <a:latin typeface="Questrial, serif"/>
              </a:rPr>
              <a:t>They </a:t>
            </a:r>
            <a:r>
              <a:rPr lang="en-US" sz="1700" dirty="0">
                <a:effectLst/>
                <a:latin typeface="Questrial, serif"/>
              </a:rPr>
              <a:t>specialize in residential and commercial projects, from historic restorations to modern designs. </a:t>
            </a:r>
            <a:endParaRPr lang="en-US" sz="1700" dirty="0">
              <a:effectLst/>
            </a:endParaRPr>
          </a:p>
          <a:p>
            <a:pPr algn="l" rtl="0">
              <a:lnSpc>
                <a:spcPct val="115000"/>
              </a:lnSpc>
              <a:spcAft>
                <a:spcPts val="792"/>
              </a:spcAft>
            </a:pPr>
            <a:r>
              <a:rPr lang="en-US" sz="1700" dirty="0">
                <a:effectLst/>
                <a:latin typeface="Questrial, serif"/>
              </a:rPr>
              <a:t>David is licensed in Massachusetts, New Hampshire, Florida, Rhode Island, New York, and New Jersey. He is a member of American Institute of Architects (AIA) and has over 40 years of experience in both residential and commercial design. He is currently the president of Home Builders and Remodelers of Massachusetts and active with the National Association of Home Builders as incoming Chair of the 55+ Industry Housing Council.</a:t>
            </a:r>
            <a:endParaRPr lang="en-US" sz="1700" dirty="0">
              <a:effectLst/>
            </a:endParaRPr>
          </a:p>
        </p:txBody>
      </p:sp>
      <p:pic>
        <p:nvPicPr>
          <p:cNvPr id="4" name="Picture 3">
            <a:extLst>
              <a:ext uri="{FF2B5EF4-FFF2-40B4-BE49-F238E27FC236}">
                <a16:creationId xmlns:a16="http://schemas.microsoft.com/office/drawing/2014/main" id="{93017AA8-E6BE-0980-86C1-A013388B8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05" y="1060256"/>
            <a:ext cx="2995711" cy="2758640"/>
          </a:xfrm>
          <a:prstGeom prst="rect">
            <a:avLst/>
          </a:prstGeom>
        </p:spPr>
      </p:pic>
      <p:sp>
        <p:nvSpPr>
          <p:cNvPr id="5" name="TextBox 4">
            <a:extLst>
              <a:ext uri="{FF2B5EF4-FFF2-40B4-BE49-F238E27FC236}">
                <a16:creationId xmlns:a16="http://schemas.microsoft.com/office/drawing/2014/main" id="{9474C017-8817-D60B-3140-5505C9338AB4}"/>
              </a:ext>
            </a:extLst>
          </p:cNvPr>
          <p:cNvSpPr txBox="1"/>
          <p:nvPr/>
        </p:nvSpPr>
        <p:spPr>
          <a:xfrm>
            <a:off x="289905" y="3904026"/>
            <a:ext cx="2910721" cy="830997"/>
          </a:xfrm>
          <a:prstGeom prst="rect">
            <a:avLst/>
          </a:prstGeom>
          <a:noFill/>
        </p:spPr>
        <p:txBody>
          <a:bodyPr wrap="square">
            <a:spAutoFit/>
          </a:bodyPr>
          <a:lstStyle/>
          <a:p>
            <a:pPr marL="0" marR="0"/>
            <a:r>
              <a:rPr lang="en-US" sz="1600" b="1" dirty="0">
                <a:effectLst/>
                <a:latin typeface="Aptos" panose="020B0004020202020204" pitchFamily="34" charset="0"/>
                <a:ea typeface="Malgun Gothic" panose="020B0503020000020004" pitchFamily="34" charset="-127"/>
                <a:cs typeface="Aptos" panose="020B0004020202020204" pitchFamily="34" charset="0"/>
              </a:rPr>
              <a:t>David O’Sullivan</a:t>
            </a:r>
          </a:p>
          <a:p>
            <a:pPr marL="0" marR="0"/>
            <a:r>
              <a:rPr lang="en-US" sz="1600" dirty="0">
                <a:effectLst/>
                <a:latin typeface="Aptos" panose="020B0004020202020204" pitchFamily="34" charset="0"/>
                <a:ea typeface="Malgun Gothic" panose="020B0503020000020004" pitchFamily="34" charset="-127"/>
                <a:cs typeface="Aptos" panose="020B0004020202020204" pitchFamily="34" charset="0"/>
              </a:rPr>
              <a:t>Principal</a:t>
            </a:r>
          </a:p>
          <a:p>
            <a:pPr marL="0" marR="0"/>
            <a:r>
              <a:rPr lang="en-US" sz="1600" dirty="0">
                <a:effectLst/>
                <a:latin typeface="Aptos" panose="020B0004020202020204" pitchFamily="34" charset="0"/>
                <a:ea typeface="Malgun Gothic" panose="020B0503020000020004" pitchFamily="34" charset="-127"/>
                <a:cs typeface="Aptos" panose="020B0004020202020204" pitchFamily="34" charset="0"/>
              </a:rPr>
              <a:t>O’Sullivan Architects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A66C7-5130-1CDC-8DBC-826CB37C50F8}"/>
            </a:ext>
          </a:extLst>
        </p:cNvPr>
        <p:cNvGrpSpPr/>
        <p:nvPr/>
      </p:nvGrpSpPr>
      <p:grpSpPr>
        <a:xfrm>
          <a:off x="0" y="0"/>
          <a:ext cx="0" cy="0"/>
          <a:chOff x="0" y="0"/>
          <a:chExt cx="0" cy="0"/>
        </a:xfrm>
      </p:grpSpPr>
      <p:sp>
        <p:nvSpPr>
          <p:cNvPr id="43" name="PlaceHolder 1">
            <a:extLst>
              <a:ext uri="{FF2B5EF4-FFF2-40B4-BE49-F238E27FC236}">
                <a16:creationId xmlns:a16="http://schemas.microsoft.com/office/drawing/2014/main" id="{846BD939-3058-8801-6F10-3388D96F6611}"/>
              </a:ext>
            </a:extLst>
          </p:cNvPr>
          <p:cNvSpPr>
            <a:spLocks noGrp="1"/>
          </p:cNvSpPr>
          <p:nvPr>
            <p:ph type="title"/>
          </p:nvPr>
        </p:nvSpPr>
        <p:spPr>
          <a:xfrm>
            <a:off x="1859790" y="184151"/>
            <a:ext cx="6361044" cy="452664"/>
          </a:xfrm>
          <a:prstGeom prst="rect">
            <a:avLst/>
          </a:prstGeom>
          <a:noFill/>
          <a:ln w="0">
            <a:noFill/>
          </a:ln>
        </p:spPr>
        <p:txBody>
          <a:bodyPr lIns="0" tIns="0" rIns="0" bIns="0" anchor="ctr">
            <a:noAutofit/>
          </a:bodyPr>
          <a:lstStyle/>
          <a:p>
            <a:pPr indent="0" algn="ctr"/>
            <a:r>
              <a:rPr lang="en-US" sz="2400" b="1" dirty="0">
                <a:solidFill>
                  <a:srgbClr val="C00000"/>
                </a:solidFill>
                <a:latin typeface="Times New Roman" panose="02020603050405020304" pitchFamily="18" charset="0"/>
                <a:ea typeface="+mn-ea"/>
                <a:cs typeface="Times New Roman" panose="02020603050405020304" pitchFamily="18" charset="0"/>
              </a:rPr>
              <a:t>Historic Photographs</a:t>
            </a:r>
          </a:p>
        </p:txBody>
      </p:sp>
      <p:pic>
        <p:nvPicPr>
          <p:cNvPr id="9" name="Picture 8" descr="A black and white photo of a building&#10;&#10;Description automatically generated">
            <a:extLst>
              <a:ext uri="{FF2B5EF4-FFF2-40B4-BE49-F238E27FC236}">
                <a16:creationId xmlns:a16="http://schemas.microsoft.com/office/drawing/2014/main" id="{F3467FC5-A27D-06D1-9DF8-A63B32722A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885" y="888696"/>
            <a:ext cx="3123651" cy="1760604"/>
          </a:xfrm>
          <a:prstGeom prst="rect">
            <a:avLst/>
          </a:prstGeom>
        </p:spPr>
      </p:pic>
      <p:pic>
        <p:nvPicPr>
          <p:cNvPr id="11" name="Picture 10" descr="A building with a sign on the side&#10;&#10;Description automatically generated">
            <a:extLst>
              <a:ext uri="{FF2B5EF4-FFF2-40B4-BE49-F238E27FC236}">
                <a16:creationId xmlns:a16="http://schemas.microsoft.com/office/drawing/2014/main" id="{388DE00F-1366-FBE5-2756-CCABC8E22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158" y="863971"/>
            <a:ext cx="2377642" cy="3023669"/>
          </a:xfrm>
          <a:prstGeom prst="rect">
            <a:avLst/>
          </a:prstGeom>
        </p:spPr>
      </p:pic>
      <p:pic>
        <p:nvPicPr>
          <p:cNvPr id="17" name="Picture 16" descr="A brick building with a staircase&#10;&#10;Description automatically generated">
            <a:extLst>
              <a:ext uri="{FF2B5EF4-FFF2-40B4-BE49-F238E27FC236}">
                <a16:creationId xmlns:a16="http://schemas.microsoft.com/office/drawing/2014/main" id="{092B62C5-47DD-241B-220F-F57E75215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23" y="3302364"/>
            <a:ext cx="3205853" cy="1873420"/>
          </a:xfrm>
          <a:prstGeom prst="rect">
            <a:avLst/>
          </a:prstGeom>
        </p:spPr>
      </p:pic>
      <p:pic>
        <p:nvPicPr>
          <p:cNvPr id="19" name="Picture 18" descr="A cemetery with trees and a stone wall&#10;&#10;Description automatically generated">
            <a:extLst>
              <a:ext uri="{FF2B5EF4-FFF2-40B4-BE49-F238E27FC236}">
                <a16:creationId xmlns:a16="http://schemas.microsoft.com/office/drawing/2014/main" id="{1A512015-4F61-F61F-8B1E-A6F555B74F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3505" y="903767"/>
            <a:ext cx="3100582" cy="1742133"/>
          </a:xfrm>
          <a:prstGeom prst="rect">
            <a:avLst/>
          </a:prstGeom>
        </p:spPr>
      </p:pic>
      <p:pic>
        <p:nvPicPr>
          <p:cNvPr id="23" name="Picture 22" descr="A group of cars parked on a street&#10;&#10;Description automatically generated">
            <a:extLst>
              <a:ext uri="{FF2B5EF4-FFF2-40B4-BE49-F238E27FC236}">
                <a16:creationId xmlns:a16="http://schemas.microsoft.com/office/drawing/2014/main" id="{A190C0C1-04C5-5C95-82D0-C6FE05B66C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3505" y="3302364"/>
            <a:ext cx="2786968" cy="1848871"/>
          </a:xfrm>
          <a:prstGeom prst="rect">
            <a:avLst/>
          </a:prstGeom>
        </p:spPr>
      </p:pic>
      <p:sp>
        <p:nvSpPr>
          <p:cNvPr id="26" name="TextBox 25">
            <a:extLst>
              <a:ext uri="{FF2B5EF4-FFF2-40B4-BE49-F238E27FC236}">
                <a16:creationId xmlns:a16="http://schemas.microsoft.com/office/drawing/2014/main" id="{C4D890B8-7AB7-545B-023B-EC12812CD4A3}"/>
              </a:ext>
            </a:extLst>
          </p:cNvPr>
          <p:cNvSpPr txBox="1"/>
          <p:nvPr/>
        </p:nvSpPr>
        <p:spPr>
          <a:xfrm>
            <a:off x="374923" y="2882959"/>
            <a:ext cx="2377642" cy="246221"/>
          </a:xfrm>
          <a:prstGeom prst="rect">
            <a:avLst/>
          </a:prstGeom>
          <a:noFill/>
        </p:spPr>
        <p:txBody>
          <a:bodyPr wrap="square" rtlCol="0">
            <a:spAutoFit/>
          </a:bodyPr>
          <a:lstStyle/>
          <a:p>
            <a:r>
              <a:rPr lang="en-US" sz="1000" dirty="0"/>
              <a:t>Nawn Factory Washington Street </a:t>
            </a:r>
          </a:p>
        </p:txBody>
      </p:sp>
      <p:sp>
        <p:nvSpPr>
          <p:cNvPr id="27" name="TextBox 26">
            <a:extLst>
              <a:ext uri="{FF2B5EF4-FFF2-40B4-BE49-F238E27FC236}">
                <a16:creationId xmlns:a16="http://schemas.microsoft.com/office/drawing/2014/main" id="{B625AB5E-5D94-0249-9D2C-B1A6FE4EB45C}"/>
              </a:ext>
            </a:extLst>
          </p:cNvPr>
          <p:cNvSpPr txBox="1"/>
          <p:nvPr/>
        </p:nvSpPr>
        <p:spPr>
          <a:xfrm>
            <a:off x="3784873" y="2882960"/>
            <a:ext cx="2377642" cy="246221"/>
          </a:xfrm>
          <a:prstGeom prst="rect">
            <a:avLst/>
          </a:prstGeom>
          <a:noFill/>
        </p:spPr>
        <p:txBody>
          <a:bodyPr wrap="square" rtlCol="0">
            <a:spAutoFit/>
          </a:bodyPr>
          <a:lstStyle/>
          <a:p>
            <a:r>
              <a:rPr lang="en-US" sz="1000" dirty="0"/>
              <a:t>Eliot Burial Ground Washington Street </a:t>
            </a:r>
          </a:p>
        </p:txBody>
      </p:sp>
      <p:sp>
        <p:nvSpPr>
          <p:cNvPr id="28" name="TextBox 27">
            <a:extLst>
              <a:ext uri="{FF2B5EF4-FFF2-40B4-BE49-F238E27FC236}">
                <a16:creationId xmlns:a16="http://schemas.microsoft.com/office/drawing/2014/main" id="{ADDA0137-64BE-242D-1B85-CAEF9EC61930}"/>
              </a:ext>
            </a:extLst>
          </p:cNvPr>
          <p:cNvSpPr txBox="1"/>
          <p:nvPr/>
        </p:nvSpPr>
        <p:spPr>
          <a:xfrm>
            <a:off x="313916" y="5175784"/>
            <a:ext cx="2377642" cy="246221"/>
          </a:xfrm>
          <a:prstGeom prst="rect">
            <a:avLst/>
          </a:prstGeom>
          <a:noFill/>
        </p:spPr>
        <p:txBody>
          <a:bodyPr wrap="square" rtlCol="0">
            <a:spAutoFit/>
          </a:bodyPr>
          <a:lstStyle/>
          <a:p>
            <a:r>
              <a:rPr lang="en-US" sz="1000" dirty="0"/>
              <a:t>Nawn Factory parking Lot Side</a:t>
            </a:r>
          </a:p>
        </p:txBody>
      </p:sp>
      <p:sp>
        <p:nvSpPr>
          <p:cNvPr id="29" name="TextBox 28">
            <a:extLst>
              <a:ext uri="{FF2B5EF4-FFF2-40B4-BE49-F238E27FC236}">
                <a16:creationId xmlns:a16="http://schemas.microsoft.com/office/drawing/2014/main" id="{D048BE99-F007-F219-296C-FF369F91645F}"/>
              </a:ext>
            </a:extLst>
          </p:cNvPr>
          <p:cNvSpPr txBox="1"/>
          <p:nvPr/>
        </p:nvSpPr>
        <p:spPr>
          <a:xfrm>
            <a:off x="3802498" y="5138266"/>
            <a:ext cx="3406566" cy="246221"/>
          </a:xfrm>
          <a:prstGeom prst="rect">
            <a:avLst/>
          </a:prstGeom>
          <a:noFill/>
        </p:spPr>
        <p:txBody>
          <a:bodyPr wrap="square" rtlCol="0">
            <a:spAutoFit/>
          </a:bodyPr>
          <a:lstStyle/>
          <a:p>
            <a:r>
              <a:rPr lang="en-US" sz="1000" dirty="0"/>
              <a:t>Eliot Burial Ground With Nawn Factory In Background</a:t>
            </a:r>
          </a:p>
        </p:txBody>
      </p:sp>
      <p:pic>
        <p:nvPicPr>
          <p:cNvPr id="2" name="Picture 1">
            <a:extLst>
              <a:ext uri="{FF2B5EF4-FFF2-40B4-BE49-F238E27FC236}">
                <a16:creationId xmlns:a16="http://schemas.microsoft.com/office/drawing/2014/main" id="{0E88D8FE-BBA5-6E00-C736-0BD627F2ADF9}"/>
              </a:ext>
            </a:extLst>
          </p:cNvPr>
          <p:cNvPicPr/>
          <p:nvPr/>
        </p:nvPicPr>
        <p:blipFill>
          <a:blip r:embed="rId7"/>
          <a:stretch/>
        </p:blipFill>
        <p:spPr>
          <a:xfrm>
            <a:off x="8341920" y="3998520"/>
            <a:ext cx="1030680" cy="1030680"/>
          </a:xfrm>
          <a:prstGeom prst="rect">
            <a:avLst/>
          </a:prstGeom>
          <a:ln w="0">
            <a:noFill/>
          </a:ln>
        </p:spPr>
      </p:pic>
      <p:sp>
        <p:nvSpPr>
          <p:cNvPr id="3" name="TextBox 2">
            <a:extLst>
              <a:ext uri="{FF2B5EF4-FFF2-40B4-BE49-F238E27FC236}">
                <a16:creationId xmlns:a16="http://schemas.microsoft.com/office/drawing/2014/main" id="{1ACFC7D2-FE00-16D4-D79B-7B42D0F3B4AF}"/>
              </a:ext>
            </a:extLst>
          </p:cNvPr>
          <p:cNvSpPr txBox="1"/>
          <p:nvPr/>
        </p:nvSpPr>
        <p:spPr>
          <a:xfrm>
            <a:off x="7772400" y="5140080"/>
            <a:ext cx="20574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David O’Sullivan</a:t>
            </a:r>
          </a:p>
        </p:txBody>
      </p:sp>
    </p:spTree>
    <p:extLst>
      <p:ext uri="{BB962C8B-B14F-4D97-AF65-F5344CB8AC3E}">
        <p14:creationId xmlns:p14="http://schemas.microsoft.com/office/powerpoint/2010/main" val="1564771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B4F5F-71F1-297D-D9D8-6FC5DF2C88AF}"/>
            </a:ext>
          </a:extLst>
        </p:cNvPr>
        <p:cNvGrpSpPr/>
        <p:nvPr/>
      </p:nvGrpSpPr>
      <p:grpSpPr>
        <a:xfrm>
          <a:off x="0" y="0"/>
          <a:ext cx="0" cy="0"/>
          <a:chOff x="0" y="0"/>
          <a:chExt cx="0" cy="0"/>
        </a:xfrm>
      </p:grpSpPr>
      <p:sp>
        <p:nvSpPr>
          <p:cNvPr id="43" name="PlaceHolder 1">
            <a:extLst>
              <a:ext uri="{FF2B5EF4-FFF2-40B4-BE49-F238E27FC236}">
                <a16:creationId xmlns:a16="http://schemas.microsoft.com/office/drawing/2014/main" id="{AB0ED99F-E66F-3351-94EE-A39D858B927A}"/>
              </a:ext>
            </a:extLst>
          </p:cNvPr>
          <p:cNvSpPr>
            <a:spLocks noGrp="1"/>
          </p:cNvSpPr>
          <p:nvPr>
            <p:ph type="title"/>
          </p:nvPr>
        </p:nvSpPr>
        <p:spPr>
          <a:xfrm>
            <a:off x="1859790" y="184150"/>
            <a:ext cx="6361044" cy="485321"/>
          </a:xfrm>
          <a:prstGeom prst="rect">
            <a:avLst/>
          </a:prstGeom>
          <a:noFill/>
          <a:ln w="0">
            <a:noFill/>
          </a:ln>
        </p:spPr>
        <p:txBody>
          <a:bodyPr lIns="0" tIns="0" rIns="0" bIns="0" anchor="ctr">
            <a:noAutofit/>
          </a:bodyPr>
          <a:lstStyle/>
          <a:p>
            <a:pPr indent="0" algn="ctr"/>
            <a:r>
              <a:rPr lang="en-US" sz="2400" b="1" dirty="0">
                <a:solidFill>
                  <a:srgbClr val="C00000"/>
                </a:solidFill>
                <a:latin typeface="Times New Roman" panose="02020603050405020304" pitchFamily="18" charset="0"/>
                <a:ea typeface="+mn-ea"/>
                <a:cs typeface="Times New Roman" panose="02020603050405020304" pitchFamily="18" charset="0"/>
              </a:rPr>
              <a:t>Recent Photographs</a:t>
            </a:r>
          </a:p>
        </p:txBody>
      </p:sp>
      <p:pic>
        <p:nvPicPr>
          <p:cNvPr id="3" name="Picture 2" descr="A brick building with a garage door&#10;&#10;Description automatically generated">
            <a:extLst>
              <a:ext uri="{FF2B5EF4-FFF2-40B4-BE49-F238E27FC236}">
                <a16:creationId xmlns:a16="http://schemas.microsoft.com/office/drawing/2014/main" id="{5D4AC4ED-A366-445A-A434-CA16E8396F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3657" y="988330"/>
            <a:ext cx="1913107" cy="1914878"/>
          </a:xfrm>
          <a:prstGeom prst="rect">
            <a:avLst/>
          </a:prstGeom>
        </p:spPr>
      </p:pic>
      <p:pic>
        <p:nvPicPr>
          <p:cNvPr id="5" name="Picture 4" descr="A brick building with a lamp post and trees&#10;&#10;Description automatically generated">
            <a:extLst>
              <a:ext uri="{FF2B5EF4-FFF2-40B4-BE49-F238E27FC236}">
                <a16:creationId xmlns:a16="http://schemas.microsoft.com/office/drawing/2014/main" id="{F5EFAA63-F2B9-322F-7F08-E79A2A88A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406" y="988330"/>
            <a:ext cx="2556767" cy="1914878"/>
          </a:xfrm>
          <a:prstGeom prst="rect">
            <a:avLst/>
          </a:prstGeom>
        </p:spPr>
      </p:pic>
      <p:pic>
        <p:nvPicPr>
          <p:cNvPr id="7" name="Picture 6" descr="A cemetery with a brick building&#10;&#10;Description automatically generated">
            <a:extLst>
              <a:ext uri="{FF2B5EF4-FFF2-40B4-BE49-F238E27FC236}">
                <a16:creationId xmlns:a16="http://schemas.microsoft.com/office/drawing/2014/main" id="{B01EE2C8-F82C-4890-C8C4-3178C76E58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406" y="3300587"/>
            <a:ext cx="2472727" cy="1854545"/>
          </a:xfrm>
          <a:prstGeom prst="rect">
            <a:avLst/>
          </a:prstGeom>
        </p:spPr>
      </p:pic>
      <p:pic>
        <p:nvPicPr>
          <p:cNvPr id="4" name="Picture 3" descr="A cemetery with many gravestones&#10;&#10;Description automatically generated">
            <a:extLst>
              <a:ext uri="{FF2B5EF4-FFF2-40B4-BE49-F238E27FC236}">
                <a16:creationId xmlns:a16="http://schemas.microsoft.com/office/drawing/2014/main" id="{576E02EA-A1A2-CFB5-4F64-3414B0D17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8022" y="3306697"/>
            <a:ext cx="2464580" cy="1848435"/>
          </a:xfrm>
          <a:prstGeom prst="rect">
            <a:avLst/>
          </a:prstGeom>
        </p:spPr>
      </p:pic>
      <p:pic>
        <p:nvPicPr>
          <p:cNvPr id="8" name="Picture 7" descr="A brick building with a fence and snow&#10;&#10;Description automatically generated">
            <a:extLst>
              <a:ext uri="{FF2B5EF4-FFF2-40B4-BE49-F238E27FC236}">
                <a16:creationId xmlns:a16="http://schemas.microsoft.com/office/drawing/2014/main" id="{0D67B34B-F6EE-5DEB-E9C7-C5B2A81E2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6789" y="988330"/>
            <a:ext cx="2521227" cy="1890920"/>
          </a:xfrm>
          <a:prstGeom prst="rect">
            <a:avLst/>
          </a:prstGeom>
        </p:spPr>
      </p:pic>
      <p:pic>
        <p:nvPicPr>
          <p:cNvPr id="10" name="Picture 9" descr="A door in a brick building&#10;&#10;Description automatically generated">
            <a:extLst>
              <a:ext uri="{FF2B5EF4-FFF2-40B4-BE49-F238E27FC236}">
                <a16:creationId xmlns:a16="http://schemas.microsoft.com/office/drawing/2014/main" id="{8481D999-2EAF-44AF-309C-9CF40406CD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926225" y="1224694"/>
            <a:ext cx="1890921" cy="1418191"/>
          </a:xfrm>
          <a:prstGeom prst="rect">
            <a:avLst/>
          </a:prstGeom>
        </p:spPr>
      </p:pic>
      <p:sp>
        <p:nvSpPr>
          <p:cNvPr id="11" name="TextBox 10">
            <a:extLst>
              <a:ext uri="{FF2B5EF4-FFF2-40B4-BE49-F238E27FC236}">
                <a16:creationId xmlns:a16="http://schemas.microsoft.com/office/drawing/2014/main" id="{0E5E4DC6-1F16-6DD2-4B1D-0686E131E26F}"/>
              </a:ext>
            </a:extLst>
          </p:cNvPr>
          <p:cNvSpPr txBox="1"/>
          <p:nvPr/>
        </p:nvSpPr>
        <p:spPr>
          <a:xfrm>
            <a:off x="472894" y="2903208"/>
            <a:ext cx="2147842" cy="246221"/>
          </a:xfrm>
          <a:prstGeom prst="rect">
            <a:avLst/>
          </a:prstGeom>
          <a:noFill/>
        </p:spPr>
        <p:txBody>
          <a:bodyPr wrap="square" rtlCol="0">
            <a:spAutoFit/>
          </a:bodyPr>
          <a:lstStyle/>
          <a:p>
            <a:r>
              <a:rPr lang="en-US" sz="1000" dirty="0"/>
              <a:t>Nawn Factory Washington Street </a:t>
            </a:r>
          </a:p>
        </p:txBody>
      </p:sp>
      <p:sp>
        <p:nvSpPr>
          <p:cNvPr id="12" name="TextBox 11">
            <a:extLst>
              <a:ext uri="{FF2B5EF4-FFF2-40B4-BE49-F238E27FC236}">
                <a16:creationId xmlns:a16="http://schemas.microsoft.com/office/drawing/2014/main" id="{76254DF8-AA1F-5002-EE3E-DD6724915C5B}"/>
              </a:ext>
            </a:extLst>
          </p:cNvPr>
          <p:cNvSpPr txBox="1"/>
          <p:nvPr/>
        </p:nvSpPr>
        <p:spPr>
          <a:xfrm>
            <a:off x="3246685" y="2917551"/>
            <a:ext cx="2076429" cy="246221"/>
          </a:xfrm>
          <a:prstGeom prst="rect">
            <a:avLst/>
          </a:prstGeom>
          <a:noFill/>
        </p:spPr>
        <p:txBody>
          <a:bodyPr wrap="square" rtlCol="0">
            <a:spAutoFit/>
          </a:bodyPr>
          <a:lstStyle/>
          <a:p>
            <a:r>
              <a:rPr lang="en-US" sz="1000" dirty="0"/>
              <a:t>Nawn Factory Washington Street </a:t>
            </a:r>
          </a:p>
        </p:txBody>
      </p:sp>
      <p:sp>
        <p:nvSpPr>
          <p:cNvPr id="13" name="TextBox 12">
            <a:extLst>
              <a:ext uri="{FF2B5EF4-FFF2-40B4-BE49-F238E27FC236}">
                <a16:creationId xmlns:a16="http://schemas.microsoft.com/office/drawing/2014/main" id="{994ACF89-FF9F-1276-9065-0A1817481068}"/>
              </a:ext>
            </a:extLst>
          </p:cNvPr>
          <p:cNvSpPr txBox="1"/>
          <p:nvPr/>
        </p:nvSpPr>
        <p:spPr>
          <a:xfrm>
            <a:off x="5323114" y="2870710"/>
            <a:ext cx="2377642" cy="246221"/>
          </a:xfrm>
          <a:prstGeom prst="rect">
            <a:avLst/>
          </a:prstGeom>
          <a:noFill/>
        </p:spPr>
        <p:txBody>
          <a:bodyPr wrap="square" rtlCol="0">
            <a:spAutoFit/>
          </a:bodyPr>
          <a:lstStyle/>
          <a:p>
            <a:r>
              <a:rPr lang="en-US" sz="1000" dirty="0"/>
              <a:t>Nawn Factory Parking Lot (2024)</a:t>
            </a:r>
          </a:p>
        </p:txBody>
      </p:sp>
      <p:sp>
        <p:nvSpPr>
          <p:cNvPr id="14" name="TextBox 13">
            <a:extLst>
              <a:ext uri="{FF2B5EF4-FFF2-40B4-BE49-F238E27FC236}">
                <a16:creationId xmlns:a16="http://schemas.microsoft.com/office/drawing/2014/main" id="{E3F9BA64-BD86-0700-49AA-C6283B47FF4E}"/>
              </a:ext>
            </a:extLst>
          </p:cNvPr>
          <p:cNvSpPr txBox="1"/>
          <p:nvPr/>
        </p:nvSpPr>
        <p:spPr>
          <a:xfrm>
            <a:off x="8170903" y="2940863"/>
            <a:ext cx="2377642" cy="246221"/>
          </a:xfrm>
          <a:prstGeom prst="rect">
            <a:avLst/>
          </a:prstGeom>
          <a:noFill/>
        </p:spPr>
        <p:txBody>
          <a:bodyPr wrap="square" rtlCol="0">
            <a:spAutoFit/>
          </a:bodyPr>
          <a:lstStyle/>
          <a:p>
            <a:r>
              <a:rPr lang="en-US" sz="1000" dirty="0"/>
              <a:t>Original Side Door (2024)</a:t>
            </a:r>
          </a:p>
        </p:txBody>
      </p:sp>
      <p:sp>
        <p:nvSpPr>
          <p:cNvPr id="15" name="TextBox 14">
            <a:extLst>
              <a:ext uri="{FF2B5EF4-FFF2-40B4-BE49-F238E27FC236}">
                <a16:creationId xmlns:a16="http://schemas.microsoft.com/office/drawing/2014/main" id="{E70C9004-B412-2BB3-1647-2B15A8E17CA8}"/>
              </a:ext>
            </a:extLst>
          </p:cNvPr>
          <p:cNvSpPr txBox="1"/>
          <p:nvPr/>
        </p:nvSpPr>
        <p:spPr>
          <a:xfrm>
            <a:off x="472894" y="5133503"/>
            <a:ext cx="3020118" cy="246221"/>
          </a:xfrm>
          <a:prstGeom prst="rect">
            <a:avLst/>
          </a:prstGeom>
          <a:noFill/>
        </p:spPr>
        <p:txBody>
          <a:bodyPr wrap="square" rtlCol="0">
            <a:spAutoFit/>
          </a:bodyPr>
          <a:lstStyle/>
          <a:p>
            <a:r>
              <a:rPr lang="en-US" sz="1000" dirty="0"/>
              <a:t>Nawn Factory From Eliot Burial Ground</a:t>
            </a:r>
          </a:p>
        </p:txBody>
      </p:sp>
      <p:sp>
        <p:nvSpPr>
          <p:cNvPr id="16" name="TextBox 15">
            <a:extLst>
              <a:ext uri="{FF2B5EF4-FFF2-40B4-BE49-F238E27FC236}">
                <a16:creationId xmlns:a16="http://schemas.microsoft.com/office/drawing/2014/main" id="{42DCC6CD-0B14-EAF3-8A1E-D880C718A8F6}"/>
              </a:ext>
            </a:extLst>
          </p:cNvPr>
          <p:cNvSpPr txBox="1"/>
          <p:nvPr/>
        </p:nvSpPr>
        <p:spPr>
          <a:xfrm>
            <a:off x="3693986" y="5155132"/>
            <a:ext cx="2377642" cy="400110"/>
          </a:xfrm>
          <a:prstGeom prst="rect">
            <a:avLst/>
          </a:prstGeom>
          <a:noFill/>
        </p:spPr>
        <p:txBody>
          <a:bodyPr wrap="square" rtlCol="0">
            <a:spAutoFit/>
          </a:bodyPr>
          <a:lstStyle/>
          <a:p>
            <a:r>
              <a:rPr lang="en-US" sz="1000" dirty="0"/>
              <a:t>Eliot Burial Ground With The Nawn Factory In The Distance</a:t>
            </a:r>
          </a:p>
        </p:txBody>
      </p:sp>
      <p:pic>
        <p:nvPicPr>
          <p:cNvPr id="2" name="Picture 1">
            <a:extLst>
              <a:ext uri="{FF2B5EF4-FFF2-40B4-BE49-F238E27FC236}">
                <a16:creationId xmlns:a16="http://schemas.microsoft.com/office/drawing/2014/main" id="{A621916B-DF39-D14F-A397-E60C11AAA0A9}"/>
              </a:ext>
            </a:extLst>
          </p:cNvPr>
          <p:cNvPicPr/>
          <p:nvPr/>
        </p:nvPicPr>
        <p:blipFill>
          <a:blip r:embed="rId8"/>
          <a:stretch/>
        </p:blipFill>
        <p:spPr>
          <a:xfrm>
            <a:off x="8341920" y="3998520"/>
            <a:ext cx="1030680" cy="1030680"/>
          </a:xfrm>
          <a:prstGeom prst="rect">
            <a:avLst/>
          </a:prstGeom>
          <a:ln w="0">
            <a:noFill/>
          </a:ln>
        </p:spPr>
      </p:pic>
      <p:sp>
        <p:nvSpPr>
          <p:cNvPr id="6" name="TextBox 5">
            <a:extLst>
              <a:ext uri="{FF2B5EF4-FFF2-40B4-BE49-F238E27FC236}">
                <a16:creationId xmlns:a16="http://schemas.microsoft.com/office/drawing/2014/main" id="{00B4DAAF-A603-303D-3CF7-C301359E4ACD}"/>
              </a:ext>
            </a:extLst>
          </p:cNvPr>
          <p:cNvSpPr txBox="1"/>
          <p:nvPr/>
        </p:nvSpPr>
        <p:spPr>
          <a:xfrm>
            <a:off x="7772400" y="5140080"/>
            <a:ext cx="20574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David O’Sullivan</a:t>
            </a:r>
          </a:p>
        </p:txBody>
      </p:sp>
    </p:spTree>
    <p:extLst>
      <p:ext uri="{BB962C8B-B14F-4D97-AF65-F5344CB8AC3E}">
        <p14:creationId xmlns:p14="http://schemas.microsoft.com/office/powerpoint/2010/main" val="80071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F96E6-71B1-8045-E38F-CBBCA60CB414}"/>
            </a:ext>
          </a:extLst>
        </p:cNvPr>
        <p:cNvGrpSpPr/>
        <p:nvPr/>
      </p:nvGrpSpPr>
      <p:grpSpPr>
        <a:xfrm>
          <a:off x="0" y="0"/>
          <a:ext cx="0" cy="0"/>
          <a:chOff x="0" y="0"/>
          <a:chExt cx="0" cy="0"/>
        </a:xfrm>
      </p:grpSpPr>
      <p:sp>
        <p:nvSpPr>
          <p:cNvPr id="43" name="PlaceHolder 1">
            <a:extLst>
              <a:ext uri="{FF2B5EF4-FFF2-40B4-BE49-F238E27FC236}">
                <a16:creationId xmlns:a16="http://schemas.microsoft.com/office/drawing/2014/main" id="{0B70E61C-DDFD-793C-F54B-C53EC3AC0540}"/>
              </a:ext>
            </a:extLst>
          </p:cNvPr>
          <p:cNvSpPr>
            <a:spLocks noGrp="1"/>
          </p:cNvSpPr>
          <p:nvPr>
            <p:ph type="title"/>
          </p:nvPr>
        </p:nvSpPr>
        <p:spPr>
          <a:xfrm>
            <a:off x="504492" y="163612"/>
            <a:ext cx="9071640" cy="631059"/>
          </a:xfrm>
          <a:prstGeom prst="rect">
            <a:avLst/>
          </a:prstGeom>
          <a:noFill/>
          <a:ln w="0">
            <a:noFill/>
          </a:ln>
        </p:spPr>
        <p:txBody>
          <a:bodyPr lIns="0" tIns="0" rIns="0" bIns="0" anchor="ctr">
            <a:noAutofit/>
          </a:bodyPr>
          <a:lstStyle/>
          <a:p>
            <a:pPr indent="0" algn="ctr"/>
            <a:r>
              <a:rPr lang="en-US" sz="2400" b="1" dirty="0">
                <a:solidFill>
                  <a:srgbClr val="C00000"/>
                </a:solidFill>
                <a:latin typeface="Times New Roman" panose="02020603050405020304" pitchFamily="18" charset="0"/>
                <a:ea typeface="+mn-ea"/>
                <a:cs typeface="Times New Roman" panose="02020603050405020304" pitchFamily="18" charset="0"/>
              </a:rPr>
              <a:t>Initial Design Concept</a:t>
            </a:r>
          </a:p>
        </p:txBody>
      </p:sp>
      <p:pic>
        <p:nvPicPr>
          <p:cNvPr id="3" name="Picture 2" descr="A building with a walkway and trees&#10;&#10;Description automatically generated with medium confidence">
            <a:extLst>
              <a:ext uri="{FF2B5EF4-FFF2-40B4-BE49-F238E27FC236}">
                <a16:creationId xmlns:a16="http://schemas.microsoft.com/office/drawing/2014/main" id="{32F22AA2-AE92-F268-17D5-8DFC7A534C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262" y="1097280"/>
            <a:ext cx="4039985" cy="2272492"/>
          </a:xfrm>
          <a:prstGeom prst="rect">
            <a:avLst/>
          </a:prstGeom>
        </p:spPr>
      </p:pic>
      <p:pic>
        <p:nvPicPr>
          <p:cNvPr id="5" name="Picture 4" descr="A red car in a parking lot&#10;&#10;Description automatically generated">
            <a:extLst>
              <a:ext uri="{FF2B5EF4-FFF2-40B4-BE49-F238E27FC236}">
                <a16:creationId xmlns:a16="http://schemas.microsoft.com/office/drawing/2014/main" id="{CCD2C998-E1EC-0AC4-D5C0-43A64F5D8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380" y="1097280"/>
            <a:ext cx="4039985" cy="2272492"/>
          </a:xfrm>
          <a:prstGeom prst="rect">
            <a:avLst/>
          </a:prstGeom>
        </p:spPr>
      </p:pic>
      <p:pic>
        <p:nvPicPr>
          <p:cNvPr id="7" name="Picture 6" descr="A brick building with trees and people riding bikes&#10;&#10;Description automatically generated">
            <a:extLst>
              <a:ext uri="{FF2B5EF4-FFF2-40B4-BE49-F238E27FC236}">
                <a16:creationId xmlns:a16="http://schemas.microsoft.com/office/drawing/2014/main" id="{213466FA-6B5F-1AA0-BDCF-83BF96822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62" y="3609913"/>
            <a:ext cx="3120277" cy="1755156"/>
          </a:xfrm>
          <a:prstGeom prst="rect">
            <a:avLst/>
          </a:prstGeom>
        </p:spPr>
      </p:pic>
      <p:pic>
        <p:nvPicPr>
          <p:cNvPr id="9" name="Picture 8" descr="A person standing on the sidewalk&#10;&#10;Description automatically generated">
            <a:extLst>
              <a:ext uri="{FF2B5EF4-FFF2-40B4-BE49-F238E27FC236}">
                <a16:creationId xmlns:a16="http://schemas.microsoft.com/office/drawing/2014/main" id="{8BEF5E74-F513-9FF7-9611-C9BF9CC9AC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8153" y="3607361"/>
            <a:ext cx="3120277" cy="1755156"/>
          </a:xfrm>
          <a:prstGeom prst="rect">
            <a:avLst/>
          </a:prstGeom>
        </p:spPr>
      </p:pic>
      <p:pic>
        <p:nvPicPr>
          <p:cNvPr id="2" name="Picture 1">
            <a:extLst>
              <a:ext uri="{FF2B5EF4-FFF2-40B4-BE49-F238E27FC236}">
                <a16:creationId xmlns:a16="http://schemas.microsoft.com/office/drawing/2014/main" id="{DC52331E-AD00-FF72-8631-B3190A05E141}"/>
              </a:ext>
            </a:extLst>
          </p:cNvPr>
          <p:cNvPicPr/>
          <p:nvPr/>
        </p:nvPicPr>
        <p:blipFill>
          <a:blip r:embed="rId6"/>
          <a:stretch/>
        </p:blipFill>
        <p:spPr>
          <a:xfrm>
            <a:off x="8341920" y="3998520"/>
            <a:ext cx="1030680" cy="1030680"/>
          </a:xfrm>
          <a:prstGeom prst="rect">
            <a:avLst/>
          </a:prstGeom>
          <a:ln w="0">
            <a:noFill/>
          </a:ln>
        </p:spPr>
      </p:pic>
      <p:sp>
        <p:nvSpPr>
          <p:cNvPr id="4" name="TextBox 3">
            <a:extLst>
              <a:ext uri="{FF2B5EF4-FFF2-40B4-BE49-F238E27FC236}">
                <a16:creationId xmlns:a16="http://schemas.microsoft.com/office/drawing/2014/main" id="{C95C8498-00DB-5493-EA3B-E0EC1C32925C}"/>
              </a:ext>
            </a:extLst>
          </p:cNvPr>
          <p:cNvSpPr txBox="1"/>
          <p:nvPr/>
        </p:nvSpPr>
        <p:spPr>
          <a:xfrm>
            <a:off x="7772400" y="5140080"/>
            <a:ext cx="20574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David O’Sullivan</a:t>
            </a:r>
          </a:p>
        </p:txBody>
      </p:sp>
    </p:spTree>
    <p:extLst>
      <p:ext uri="{BB962C8B-B14F-4D97-AF65-F5344CB8AC3E}">
        <p14:creationId xmlns:p14="http://schemas.microsoft.com/office/powerpoint/2010/main" val="3209780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E6FB6-346F-09F2-5BB4-97240E51D6A2}"/>
            </a:ext>
          </a:extLst>
        </p:cNvPr>
        <p:cNvGrpSpPr/>
        <p:nvPr/>
      </p:nvGrpSpPr>
      <p:grpSpPr>
        <a:xfrm>
          <a:off x="0" y="0"/>
          <a:ext cx="0" cy="0"/>
          <a:chOff x="0" y="0"/>
          <a:chExt cx="0" cy="0"/>
        </a:xfrm>
      </p:grpSpPr>
      <p:sp>
        <p:nvSpPr>
          <p:cNvPr id="43" name="PlaceHolder 1">
            <a:extLst>
              <a:ext uri="{FF2B5EF4-FFF2-40B4-BE49-F238E27FC236}">
                <a16:creationId xmlns:a16="http://schemas.microsoft.com/office/drawing/2014/main" id="{3BE3D1A0-9F94-7423-092F-1E7DA796EACF}"/>
              </a:ext>
            </a:extLst>
          </p:cNvPr>
          <p:cNvSpPr>
            <a:spLocks noGrp="1"/>
          </p:cNvSpPr>
          <p:nvPr>
            <p:ph type="title"/>
          </p:nvPr>
        </p:nvSpPr>
        <p:spPr>
          <a:xfrm>
            <a:off x="504000" y="226080"/>
            <a:ext cx="9071640" cy="438938"/>
          </a:xfrm>
          <a:prstGeom prst="rect">
            <a:avLst/>
          </a:prstGeom>
          <a:noFill/>
          <a:ln w="0">
            <a:noFill/>
          </a:ln>
        </p:spPr>
        <p:txBody>
          <a:bodyPr lIns="0" tIns="0" rIns="0" bIns="0" anchor="ctr">
            <a:noAutofit/>
          </a:bodyPr>
          <a:lstStyle/>
          <a:p>
            <a:pPr indent="0" algn="ctr"/>
            <a:r>
              <a:rPr lang="en-US" sz="2400" b="1" dirty="0">
                <a:solidFill>
                  <a:srgbClr val="C00000"/>
                </a:solidFill>
                <a:latin typeface="Times New Roman" panose="02020603050405020304" pitchFamily="18" charset="0"/>
                <a:ea typeface="+mn-ea"/>
                <a:cs typeface="Times New Roman" panose="02020603050405020304" pitchFamily="18" charset="0"/>
              </a:rPr>
              <a:t>Basement Floor Plan</a:t>
            </a:r>
          </a:p>
        </p:txBody>
      </p:sp>
      <p:pic>
        <p:nvPicPr>
          <p:cNvPr id="5" name="Picture 4" descr="A floor plan of a house&#10;&#10;Description automatically generated">
            <a:extLst>
              <a:ext uri="{FF2B5EF4-FFF2-40B4-BE49-F238E27FC236}">
                <a16:creationId xmlns:a16="http://schemas.microsoft.com/office/drawing/2014/main" id="{92AB0D06-525B-5BBB-DC61-A67952E2C631}"/>
              </a:ext>
            </a:extLst>
          </p:cNvPr>
          <p:cNvPicPr>
            <a:picLocks noChangeAspect="1"/>
          </p:cNvPicPr>
          <p:nvPr/>
        </p:nvPicPr>
        <p:blipFill>
          <a:blip r:embed="rId2"/>
          <a:stretch>
            <a:fillRect/>
          </a:stretch>
        </p:blipFill>
        <p:spPr>
          <a:xfrm>
            <a:off x="0" y="1238400"/>
            <a:ext cx="10080625" cy="3193750"/>
          </a:xfrm>
          <a:prstGeom prst="rect">
            <a:avLst/>
          </a:prstGeom>
        </p:spPr>
      </p:pic>
      <p:pic>
        <p:nvPicPr>
          <p:cNvPr id="2" name="Picture 1">
            <a:extLst>
              <a:ext uri="{FF2B5EF4-FFF2-40B4-BE49-F238E27FC236}">
                <a16:creationId xmlns:a16="http://schemas.microsoft.com/office/drawing/2014/main" id="{6AB18C12-4E34-8B73-F0B2-A026409F10FB}"/>
              </a:ext>
            </a:extLst>
          </p:cNvPr>
          <p:cNvPicPr/>
          <p:nvPr/>
        </p:nvPicPr>
        <p:blipFill>
          <a:blip r:embed="rId3"/>
          <a:stretch/>
        </p:blipFill>
        <p:spPr>
          <a:xfrm>
            <a:off x="8341920" y="3998520"/>
            <a:ext cx="1030680" cy="1030680"/>
          </a:xfrm>
          <a:prstGeom prst="rect">
            <a:avLst/>
          </a:prstGeom>
          <a:ln w="0">
            <a:noFill/>
          </a:ln>
        </p:spPr>
      </p:pic>
      <p:sp>
        <p:nvSpPr>
          <p:cNvPr id="3" name="TextBox 2">
            <a:extLst>
              <a:ext uri="{FF2B5EF4-FFF2-40B4-BE49-F238E27FC236}">
                <a16:creationId xmlns:a16="http://schemas.microsoft.com/office/drawing/2014/main" id="{11EB48A7-E24C-8012-5F77-731FE546F98E}"/>
              </a:ext>
            </a:extLst>
          </p:cNvPr>
          <p:cNvSpPr txBox="1"/>
          <p:nvPr/>
        </p:nvSpPr>
        <p:spPr>
          <a:xfrm>
            <a:off x="7772400" y="5140080"/>
            <a:ext cx="20574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David O’Sullivan</a:t>
            </a:r>
          </a:p>
        </p:txBody>
      </p:sp>
    </p:spTree>
    <p:extLst>
      <p:ext uri="{BB962C8B-B14F-4D97-AF65-F5344CB8AC3E}">
        <p14:creationId xmlns:p14="http://schemas.microsoft.com/office/powerpoint/2010/main" val="3628209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0D459-68B6-6C99-6403-4841EDD0F44E}"/>
            </a:ext>
          </a:extLst>
        </p:cNvPr>
        <p:cNvGrpSpPr/>
        <p:nvPr/>
      </p:nvGrpSpPr>
      <p:grpSpPr>
        <a:xfrm>
          <a:off x="0" y="0"/>
          <a:ext cx="0" cy="0"/>
          <a:chOff x="0" y="0"/>
          <a:chExt cx="0" cy="0"/>
        </a:xfrm>
      </p:grpSpPr>
      <p:sp>
        <p:nvSpPr>
          <p:cNvPr id="43" name="PlaceHolder 1">
            <a:extLst>
              <a:ext uri="{FF2B5EF4-FFF2-40B4-BE49-F238E27FC236}">
                <a16:creationId xmlns:a16="http://schemas.microsoft.com/office/drawing/2014/main" id="{B1D77CD4-933B-83EB-AD86-020B4A9A59D9}"/>
              </a:ext>
            </a:extLst>
          </p:cNvPr>
          <p:cNvSpPr>
            <a:spLocks noGrp="1"/>
          </p:cNvSpPr>
          <p:nvPr>
            <p:ph type="title"/>
          </p:nvPr>
        </p:nvSpPr>
        <p:spPr>
          <a:xfrm>
            <a:off x="504000" y="226080"/>
            <a:ext cx="9071640" cy="414000"/>
          </a:xfrm>
          <a:prstGeom prst="rect">
            <a:avLst/>
          </a:prstGeom>
          <a:noFill/>
          <a:ln w="0">
            <a:noFill/>
          </a:ln>
        </p:spPr>
        <p:txBody>
          <a:bodyPr lIns="0" tIns="0" rIns="0" bIns="0" anchor="ctr">
            <a:noAutofit/>
          </a:bodyPr>
          <a:lstStyle/>
          <a:p>
            <a:pPr indent="0" algn="ctr"/>
            <a:r>
              <a:rPr lang="en-US" sz="2400" b="1" dirty="0">
                <a:solidFill>
                  <a:srgbClr val="C00000"/>
                </a:solidFill>
                <a:latin typeface="Times New Roman" panose="02020603050405020304" pitchFamily="18" charset="0"/>
                <a:ea typeface="+mn-ea"/>
                <a:cs typeface="Times New Roman" panose="02020603050405020304" pitchFamily="18" charset="0"/>
              </a:rPr>
              <a:t>First Floor Plan</a:t>
            </a:r>
          </a:p>
        </p:txBody>
      </p:sp>
      <p:pic>
        <p:nvPicPr>
          <p:cNvPr id="5" name="Picture 4" descr="A blueprint of a house&#10;&#10;Description automatically generated">
            <a:extLst>
              <a:ext uri="{FF2B5EF4-FFF2-40B4-BE49-F238E27FC236}">
                <a16:creationId xmlns:a16="http://schemas.microsoft.com/office/drawing/2014/main" id="{AE4CA49B-8CBE-5703-6B95-2EA6DD107C91}"/>
              </a:ext>
            </a:extLst>
          </p:cNvPr>
          <p:cNvPicPr>
            <a:picLocks noChangeAspect="1"/>
          </p:cNvPicPr>
          <p:nvPr/>
        </p:nvPicPr>
        <p:blipFill>
          <a:blip r:embed="rId2"/>
          <a:stretch>
            <a:fillRect/>
          </a:stretch>
        </p:blipFill>
        <p:spPr>
          <a:xfrm>
            <a:off x="0" y="1457835"/>
            <a:ext cx="10080625" cy="2754879"/>
          </a:xfrm>
          <a:prstGeom prst="rect">
            <a:avLst/>
          </a:prstGeom>
        </p:spPr>
      </p:pic>
      <p:pic>
        <p:nvPicPr>
          <p:cNvPr id="2" name="Picture 1">
            <a:extLst>
              <a:ext uri="{FF2B5EF4-FFF2-40B4-BE49-F238E27FC236}">
                <a16:creationId xmlns:a16="http://schemas.microsoft.com/office/drawing/2014/main" id="{3A45CAEA-55CC-6D7A-7E75-95719F200B95}"/>
              </a:ext>
            </a:extLst>
          </p:cNvPr>
          <p:cNvPicPr/>
          <p:nvPr/>
        </p:nvPicPr>
        <p:blipFill>
          <a:blip r:embed="rId3"/>
          <a:stretch/>
        </p:blipFill>
        <p:spPr>
          <a:xfrm>
            <a:off x="8341920" y="3998520"/>
            <a:ext cx="1030680" cy="1030680"/>
          </a:xfrm>
          <a:prstGeom prst="rect">
            <a:avLst/>
          </a:prstGeom>
          <a:ln w="0">
            <a:noFill/>
          </a:ln>
        </p:spPr>
      </p:pic>
      <p:sp>
        <p:nvSpPr>
          <p:cNvPr id="3" name="TextBox 2">
            <a:extLst>
              <a:ext uri="{FF2B5EF4-FFF2-40B4-BE49-F238E27FC236}">
                <a16:creationId xmlns:a16="http://schemas.microsoft.com/office/drawing/2014/main" id="{6F6C5F60-0273-31CB-781A-F0ABD2E4B01A}"/>
              </a:ext>
            </a:extLst>
          </p:cNvPr>
          <p:cNvSpPr txBox="1"/>
          <p:nvPr/>
        </p:nvSpPr>
        <p:spPr>
          <a:xfrm>
            <a:off x="7772400" y="5140080"/>
            <a:ext cx="20574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David O’Sullivan</a:t>
            </a:r>
          </a:p>
        </p:txBody>
      </p:sp>
    </p:spTree>
    <p:extLst>
      <p:ext uri="{BB962C8B-B14F-4D97-AF65-F5344CB8AC3E}">
        <p14:creationId xmlns:p14="http://schemas.microsoft.com/office/powerpoint/2010/main" val="3613382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95021-8DDE-5F1B-2E02-7B2C746325B3}"/>
            </a:ext>
          </a:extLst>
        </p:cNvPr>
        <p:cNvGrpSpPr/>
        <p:nvPr/>
      </p:nvGrpSpPr>
      <p:grpSpPr>
        <a:xfrm>
          <a:off x="0" y="0"/>
          <a:ext cx="0" cy="0"/>
          <a:chOff x="0" y="0"/>
          <a:chExt cx="0" cy="0"/>
        </a:xfrm>
      </p:grpSpPr>
      <p:sp>
        <p:nvSpPr>
          <p:cNvPr id="43" name="PlaceHolder 1">
            <a:extLst>
              <a:ext uri="{FF2B5EF4-FFF2-40B4-BE49-F238E27FC236}">
                <a16:creationId xmlns:a16="http://schemas.microsoft.com/office/drawing/2014/main" id="{88E4711D-6698-6459-2656-BA85FF002BB6}"/>
              </a:ext>
            </a:extLst>
          </p:cNvPr>
          <p:cNvSpPr>
            <a:spLocks noGrp="1"/>
          </p:cNvSpPr>
          <p:nvPr>
            <p:ph type="title"/>
          </p:nvPr>
        </p:nvSpPr>
        <p:spPr>
          <a:xfrm>
            <a:off x="504000" y="226080"/>
            <a:ext cx="9071640" cy="430625"/>
          </a:xfrm>
          <a:prstGeom prst="rect">
            <a:avLst/>
          </a:prstGeom>
          <a:noFill/>
          <a:ln w="0">
            <a:noFill/>
          </a:ln>
        </p:spPr>
        <p:txBody>
          <a:bodyPr lIns="0" tIns="0" rIns="0" bIns="0" anchor="ctr">
            <a:noAutofit/>
          </a:bodyPr>
          <a:lstStyle/>
          <a:p>
            <a:pPr indent="0" algn="ctr"/>
            <a:r>
              <a:rPr lang="en-US" sz="2400" b="1" dirty="0">
                <a:solidFill>
                  <a:srgbClr val="C00000"/>
                </a:solidFill>
                <a:latin typeface="Times New Roman" panose="02020603050405020304" pitchFamily="18" charset="0"/>
                <a:ea typeface="+mn-ea"/>
                <a:cs typeface="Times New Roman" panose="02020603050405020304" pitchFamily="18" charset="0"/>
              </a:rPr>
              <a:t>Second Floor Plan</a:t>
            </a:r>
          </a:p>
        </p:txBody>
      </p:sp>
      <p:pic>
        <p:nvPicPr>
          <p:cNvPr id="5" name="Picture 4" descr="A blueprint of a house&#10;&#10;Description automatically generated">
            <a:extLst>
              <a:ext uri="{FF2B5EF4-FFF2-40B4-BE49-F238E27FC236}">
                <a16:creationId xmlns:a16="http://schemas.microsoft.com/office/drawing/2014/main" id="{DC46668E-A6CD-1A62-E921-168622D9C8F4}"/>
              </a:ext>
            </a:extLst>
          </p:cNvPr>
          <p:cNvPicPr>
            <a:picLocks noChangeAspect="1"/>
          </p:cNvPicPr>
          <p:nvPr/>
        </p:nvPicPr>
        <p:blipFill>
          <a:blip r:embed="rId2"/>
          <a:stretch>
            <a:fillRect/>
          </a:stretch>
        </p:blipFill>
        <p:spPr>
          <a:xfrm>
            <a:off x="0" y="1431746"/>
            <a:ext cx="10080625" cy="2807057"/>
          </a:xfrm>
          <a:prstGeom prst="rect">
            <a:avLst/>
          </a:prstGeom>
        </p:spPr>
      </p:pic>
      <p:pic>
        <p:nvPicPr>
          <p:cNvPr id="2" name="Picture 1">
            <a:extLst>
              <a:ext uri="{FF2B5EF4-FFF2-40B4-BE49-F238E27FC236}">
                <a16:creationId xmlns:a16="http://schemas.microsoft.com/office/drawing/2014/main" id="{A7D5D2A7-FABE-DBE5-07EB-FC3E759AA8A4}"/>
              </a:ext>
            </a:extLst>
          </p:cNvPr>
          <p:cNvPicPr/>
          <p:nvPr/>
        </p:nvPicPr>
        <p:blipFill>
          <a:blip r:embed="rId3"/>
          <a:stretch/>
        </p:blipFill>
        <p:spPr>
          <a:xfrm>
            <a:off x="8341920" y="3998520"/>
            <a:ext cx="1030680" cy="1030680"/>
          </a:xfrm>
          <a:prstGeom prst="rect">
            <a:avLst/>
          </a:prstGeom>
          <a:ln w="0">
            <a:noFill/>
          </a:ln>
        </p:spPr>
      </p:pic>
      <p:sp>
        <p:nvSpPr>
          <p:cNvPr id="3" name="TextBox 2">
            <a:extLst>
              <a:ext uri="{FF2B5EF4-FFF2-40B4-BE49-F238E27FC236}">
                <a16:creationId xmlns:a16="http://schemas.microsoft.com/office/drawing/2014/main" id="{B64C4210-3E9D-2510-7141-DE1CF75EDD98}"/>
              </a:ext>
            </a:extLst>
          </p:cNvPr>
          <p:cNvSpPr txBox="1"/>
          <p:nvPr/>
        </p:nvSpPr>
        <p:spPr>
          <a:xfrm>
            <a:off x="7772400" y="5140080"/>
            <a:ext cx="20574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David O’Sullivan</a:t>
            </a:r>
          </a:p>
        </p:txBody>
      </p:sp>
    </p:spTree>
    <p:extLst>
      <p:ext uri="{BB962C8B-B14F-4D97-AF65-F5344CB8AC3E}">
        <p14:creationId xmlns:p14="http://schemas.microsoft.com/office/powerpoint/2010/main" val="513789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3F7BC-955C-97A0-CA85-943F52319822}"/>
            </a:ext>
          </a:extLst>
        </p:cNvPr>
        <p:cNvGrpSpPr/>
        <p:nvPr/>
      </p:nvGrpSpPr>
      <p:grpSpPr>
        <a:xfrm>
          <a:off x="0" y="0"/>
          <a:ext cx="0" cy="0"/>
          <a:chOff x="0" y="0"/>
          <a:chExt cx="0" cy="0"/>
        </a:xfrm>
      </p:grpSpPr>
      <p:sp>
        <p:nvSpPr>
          <p:cNvPr id="43" name="PlaceHolder 1">
            <a:extLst>
              <a:ext uri="{FF2B5EF4-FFF2-40B4-BE49-F238E27FC236}">
                <a16:creationId xmlns:a16="http://schemas.microsoft.com/office/drawing/2014/main" id="{23055CA7-F8E9-61D9-F849-4BFC361E9D3F}"/>
              </a:ext>
            </a:extLst>
          </p:cNvPr>
          <p:cNvSpPr>
            <a:spLocks noGrp="1"/>
          </p:cNvSpPr>
          <p:nvPr>
            <p:ph type="title"/>
          </p:nvPr>
        </p:nvSpPr>
        <p:spPr>
          <a:xfrm>
            <a:off x="504000" y="226080"/>
            <a:ext cx="9071640" cy="467884"/>
          </a:xfrm>
          <a:prstGeom prst="rect">
            <a:avLst/>
          </a:prstGeom>
          <a:noFill/>
          <a:ln w="0">
            <a:noFill/>
          </a:ln>
        </p:spPr>
        <p:txBody>
          <a:bodyPr lIns="0" tIns="0" rIns="0" bIns="0" anchor="ctr">
            <a:noAutofit/>
          </a:bodyPr>
          <a:lstStyle/>
          <a:p>
            <a:pPr indent="0" algn="ctr"/>
            <a:r>
              <a:rPr lang="en-US" sz="2400" b="1" dirty="0">
                <a:solidFill>
                  <a:srgbClr val="C00000"/>
                </a:solidFill>
                <a:latin typeface="Times New Roman" panose="02020603050405020304" pitchFamily="18" charset="0"/>
                <a:ea typeface="+mn-ea"/>
                <a:cs typeface="Times New Roman" panose="02020603050405020304" pitchFamily="18" charset="0"/>
              </a:rPr>
              <a:t>Front and Park Side Elevations</a:t>
            </a:r>
          </a:p>
        </p:txBody>
      </p:sp>
      <p:pic>
        <p:nvPicPr>
          <p:cNvPr id="6" name="Picture 5" descr="A red building with windows&#10;&#10;Description automatically generated">
            <a:extLst>
              <a:ext uri="{FF2B5EF4-FFF2-40B4-BE49-F238E27FC236}">
                <a16:creationId xmlns:a16="http://schemas.microsoft.com/office/drawing/2014/main" id="{8C0FAFA6-FCC3-47E1-3C93-D7A3FB46EE19}"/>
              </a:ext>
            </a:extLst>
          </p:cNvPr>
          <p:cNvPicPr>
            <a:picLocks noChangeAspect="1"/>
          </p:cNvPicPr>
          <p:nvPr/>
        </p:nvPicPr>
        <p:blipFill>
          <a:blip r:embed="rId2"/>
          <a:stretch>
            <a:fillRect/>
          </a:stretch>
        </p:blipFill>
        <p:spPr>
          <a:xfrm>
            <a:off x="-493" y="1265161"/>
            <a:ext cx="10080625" cy="2524232"/>
          </a:xfrm>
          <a:prstGeom prst="rect">
            <a:avLst/>
          </a:prstGeom>
        </p:spPr>
      </p:pic>
      <p:pic>
        <p:nvPicPr>
          <p:cNvPr id="2" name="Picture 1">
            <a:extLst>
              <a:ext uri="{FF2B5EF4-FFF2-40B4-BE49-F238E27FC236}">
                <a16:creationId xmlns:a16="http://schemas.microsoft.com/office/drawing/2014/main" id="{58154A57-8DF1-432B-D01A-2AE3D487DDDD}"/>
              </a:ext>
            </a:extLst>
          </p:cNvPr>
          <p:cNvPicPr/>
          <p:nvPr/>
        </p:nvPicPr>
        <p:blipFill>
          <a:blip r:embed="rId3"/>
          <a:stretch/>
        </p:blipFill>
        <p:spPr>
          <a:xfrm>
            <a:off x="8341920" y="3998520"/>
            <a:ext cx="1030680" cy="1030680"/>
          </a:xfrm>
          <a:prstGeom prst="rect">
            <a:avLst/>
          </a:prstGeom>
          <a:ln w="0">
            <a:noFill/>
          </a:ln>
        </p:spPr>
      </p:pic>
      <p:sp>
        <p:nvSpPr>
          <p:cNvPr id="3" name="TextBox 2">
            <a:extLst>
              <a:ext uri="{FF2B5EF4-FFF2-40B4-BE49-F238E27FC236}">
                <a16:creationId xmlns:a16="http://schemas.microsoft.com/office/drawing/2014/main" id="{2F31AD3F-3EC8-5781-380C-43E0708ED25C}"/>
              </a:ext>
            </a:extLst>
          </p:cNvPr>
          <p:cNvSpPr txBox="1"/>
          <p:nvPr/>
        </p:nvSpPr>
        <p:spPr>
          <a:xfrm>
            <a:off x="7772400" y="5140080"/>
            <a:ext cx="20574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David O’Sullivan</a:t>
            </a:r>
          </a:p>
        </p:txBody>
      </p:sp>
    </p:spTree>
    <p:extLst>
      <p:ext uri="{BB962C8B-B14F-4D97-AF65-F5344CB8AC3E}">
        <p14:creationId xmlns:p14="http://schemas.microsoft.com/office/powerpoint/2010/main" val="3361518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C13FA-73BE-3C63-AFC2-1CCB4E1CC8D8}"/>
            </a:ext>
          </a:extLst>
        </p:cNvPr>
        <p:cNvGrpSpPr/>
        <p:nvPr/>
      </p:nvGrpSpPr>
      <p:grpSpPr>
        <a:xfrm>
          <a:off x="0" y="0"/>
          <a:ext cx="0" cy="0"/>
          <a:chOff x="0" y="0"/>
          <a:chExt cx="0" cy="0"/>
        </a:xfrm>
      </p:grpSpPr>
      <p:sp>
        <p:nvSpPr>
          <p:cNvPr id="43" name="PlaceHolder 1">
            <a:extLst>
              <a:ext uri="{FF2B5EF4-FFF2-40B4-BE49-F238E27FC236}">
                <a16:creationId xmlns:a16="http://schemas.microsoft.com/office/drawing/2014/main" id="{5F90F241-B901-AC51-B94E-019E610A8FC1}"/>
              </a:ext>
            </a:extLst>
          </p:cNvPr>
          <p:cNvSpPr>
            <a:spLocks noGrp="1"/>
          </p:cNvSpPr>
          <p:nvPr>
            <p:ph type="title"/>
          </p:nvPr>
        </p:nvSpPr>
        <p:spPr>
          <a:xfrm>
            <a:off x="504000" y="226080"/>
            <a:ext cx="9071640" cy="443391"/>
          </a:xfrm>
          <a:prstGeom prst="rect">
            <a:avLst/>
          </a:prstGeom>
          <a:noFill/>
          <a:ln w="0">
            <a:noFill/>
          </a:ln>
        </p:spPr>
        <p:txBody>
          <a:bodyPr lIns="0" tIns="0" rIns="0" bIns="0" anchor="ctr">
            <a:noAutofit/>
          </a:bodyPr>
          <a:lstStyle/>
          <a:p>
            <a:pPr indent="0" algn="ctr"/>
            <a:r>
              <a:rPr lang="en-US" sz="2400" b="1" dirty="0">
                <a:solidFill>
                  <a:srgbClr val="C00000"/>
                </a:solidFill>
                <a:latin typeface="Times New Roman" panose="02020603050405020304" pitchFamily="18" charset="0"/>
                <a:ea typeface="+mn-ea"/>
                <a:cs typeface="Times New Roman" panose="02020603050405020304" pitchFamily="18" charset="0"/>
              </a:rPr>
              <a:t>Rear and Burial Ground Side Elevations</a:t>
            </a:r>
          </a:p>
        </p:txBody>
      </p:sp>
      <p:pic>
        <p:nvPicPr>
          <p:cNvPr id="6" name="Picture 5" descr="A red building with windows&#10;&#10;Description automatically generated">
            <a:extLst>
              <a:ext uri="{FF2B5EF4-FFF2-40B4-BE49-F238E27FC236}">
                <a16:creationId xmlns:a16="http://schemas.microsoft.com/office/drawing/2014/main" id="{5E6E7BDC-0209-8AEC-7974-E09FBDE518DA}"/>
              </a:ext>
            </a:extLst>
          </p:cNvPr>
          <p:cNvPicPr>
            <a:picLocks noChangeAspect="1"/>
          </p:cNvPicPr>
          <p:nvPr/>
        </p:nvPicPr>
        <p:blipFill>
          <a:blip r:embed="rId2"/>
          <a:stretch>
            <a:fillRect/>
          </a:stretch>
        </p:blipFill>
        <p:spPr>
          <a:xfrm>
            <a:off x="0" y="1361658"/>
            <a:ext cx="10080625" cy="2331238"/>
          </a:xfrm>
          <a:prstGeom prst="rect">
            <a:avLst/>
          </a:prstGeom>
        </p:spPr>
      </p:pic>
      <p:pic>
        <p:nvPicPr>
          <p:cNvPr id="2" name="Picture 1">
            <a:extLst>
              <a:ext uri="{FF2B5EF4-FFF2-40B4-BE49-F238E27FC236}">
                <a16:creationId xmlns:a16="http://schemas.microsoft.com/office/drawing/2014/main" id="{D6D18338-D15C-FCB3-2788-FA0B1A3BA29B}"/>
              </a:ext>
            </a:extLst>
          </p:cNvPr>
          <p:cNvPicPr/>
          <p:nvPr/>
        </p:nvPicPr>
        <p:blipFill>
          <a:blip r:embed="rId3"/>
          <a:stretch/>
        </p:blipFill>
        <p:spPr>
          <a:xfrm>
            <a:off x="8341920" y="3998520"/>
            <a:ext cx="1030680" cy="1030680"/>
          </a:xfrm>
          <a:prstGeom prst="rect">
            <a:avLst/>
          </a:prstGeom>
          <a:ln w="0">
            <a:noFill/>
          </a:ln>
        </p:spPr>
      </p:pic>
      <p:sp>
        <p:nvSpPr>
          <p:cNvPr id="3" name="TextBox 2">
            <a:extLst>
              <a:ext uri="{FF2B5EF4-FFF2-40B4-BE49-F238E27FC236}">
                <a16:creationId xmlns:a16="http://schemas.microsoft.com/office/drawing/2014/main" id="{959F9CA5-7A0C-A73A-1286-CE2BC2ECC137}"/>
              </a:ext>
            </a:extLst>
          </p:cNvPr>
          <p:cNvSpPr txBox="1"/>
          <p:nvPr/>
        </p:nvSpPr>
        <p:spPr>
          <a:xfrm>
            <a:off x="7772400" y="5140080"/>
            <a:ext cx="20574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David O’Sullivan</a:t>
            </a:r>
          </a:p>
        </p:txBody>
      </p:sp>
    </p:spTree>
    <p:extLst>
      <p:ext uri="{BB962C8B-B14F-4D97-AF65-F5344CB8AC3E}">
        <p14:creationId xmlns:p14="http://schemas.microsoft.com/office/powerpoint/2010/main" val="1494083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r>
              <a:rPr lang="en-US" sz="3600" b="1" dirty="0">
                <a:solidFill>
                  <a:srgbClr val="C00000"/>
                </a:solidFill>
                <a:latin typeface="Times New Roman" panose="02020603050405020304" pitchFamily="18" charset="0"/>
                <a:ea typeface="+mn-ea"/>
                <a:cs typeface="Times New Roman" panose="02020603050405020304" pitchFamily="18" charset="0"/>
              </a:rPr>
              <a:t>Future Programming and Activation</a:t>
            </a:r>
          </a:p>
        </p:txBody>
      </p:sp>
      <p:pic>
        <p:nvPicPr>
          <p:cNvPr id="136" name="Picture 135"/>
          <p:cNvPicPr/>
          <p:nvPr/>
        </p:nvPicPr>
        <p:blipFill>
          <a:blip r:embed="rId2"/>
          <a:stretch/>
        </p:blipFill>
        <p:spPr>
          <a:xfrm>
            <a:off x="6711480" y="3886200"/>
            <a:ext cx="3118320" cy="1182960"/>
          </a:xfrm>
          <a:prstGeom prst="rect">
            <a:avLst/>
          </a:prstGeom>
          <a:ln w="0">
            <a:noFill/>
          </a:ln>
        </p:spPr>
      </p:pic>
      <p:sp>
        <p:nvSpPr>
          <p:cNvPr id="137" name="TextBox 136"/>
          <p:cNvSpPr txBox="1"/>
          <p:nvPr/>
        </p:nvSpPr>
        <p:spPr>
          <a:xfrm>
            <a:off x="7772400" y="5069160"/>
            <a:ext cx="1595520" cy="60228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Jon Smalls</a:t>
            </a:r>
          </a:p>
        </p:txBody>
      </p:sp>
      <p:pic>
        <p:nvPicPr>
          <p:cNvPr id="3" name="Picture 2">
            <a:extLst>
              <a:ext uri="{FF2B5EF4-FFF2-40B4-BE49-F238E27FC236}">
                <a16:creationId xmlns:a16="http://schemas.microsoft.com/office/drawing/2014/main" id="{8F43E894-CCB7-8CF4-C680-38C999955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00" y="1271452"/>
            <a:ext cx="3022971" cy="3022971"/>
          </a:xfrm>
          <a:prstGeom prst="rect">
            <a:avLst/>
          </a:prstGeom>
        </p:spPr>
      </p:pic>
      <p:sp>
        <p:nvSpPr>
          <p:cNvPr id="4" name="TextBox 3">
            <a:extLst>
              <a:ext uri="{FF2B5EF4-FFF2-40B4-BE49-F238E27FC236}">
                <a16:creationId xmlns:a16="http://schemas.microsoft.com/office/drawing/2014/main" id="{A1E9DB67-355B-EB86-FA22-5CA275D375B8}"/>
              </a:ext>
            </a:extLst>
          </p:cNvPr>
          <p:cNvSpPr txBox="1"/>
          <p:nvPr/>
        </p:nvSpPr>
        <p:spPr>
          <a:xfrm>
            <a:off x="3796937" y="1271451"/>
            <a:ext cx="6032862" cy="2585323"/>
          </a:xfrm>
          <a:prstGeom prst="rect">
            <a:avLst/>
          </a:prstGeom>
          <a:noFill/>
        </p:spPr>
        <p:txBody>
          <a:bodyPr wrap="square" rtlCol="0">
            <a:spAutoFit/>
          </a:bodyPr>
          <a:lstStyle/>
          <a:p>
            <a:r>
              <a:rPr lang="en-US" dirty="0"/>
              <a:t>Jon Smalls is a local real estate developer, performing artist on stage and screen, and lifetime resident of Boston.</a:t>
            </a:r>
          </a:p>
          <a:p>
            <a:endParaRPr lang="en-US" dirty="0"/>
          </a:p>
          <a:p>
            <a:r>
              <a:rPr lang="en-US" dirty="0"/>
              <a:t>His development experience focuses on building retrofits for sustainability and renewable energy.</a:t>
            </a:r>
          </a:p>
          <a:p>
            <a:endParaRPr lang="en-US" dirty="0"/>
          </a:p>
          <a:p>
            <a:r>
              <a:rPr lang="en-US" dirty="0"/>
              <a:t>Enjoy his latest project as art @ the </a:t>
            </a:r>
            <a:r>
              <a:rPr lang="en-US" dirty="0" err="1"/>
              <a:t>Nawn</a:t>
            </a:r>
            <a:r>
              <a:rPr lang="en-US" dirty="0"/>
              <a:t> brings a new cultural asset to his hometown of Roxbury.</a:t>
            </a:r>
          </a:p>
        </p:txBody>
      </p:sp>
      <p:sp>
        <p:nvSpPr>
          <p:cNvPr id="2" name="TextBox 1">
            <a:extLst>
              <a:ext uri="{FF2B5EF4-FFF2-40B4-BE49-F238E27FC236}">
                <a16:creationId xmlns:a16="http://schemas.microsoft.com/office/drawing/2014/main" id="{30E0B47D-E17E-24BE-F93B-E4B506A95BD2}"/>
              </a:ext>
            </a:extLst>
          </p:cNvPr>
          <p:cNvSpPr txBox="1"/>
          <p:nvPr/>
        </p:nvSpPr>
        <p:spPr>
          <a:xfrm>
            <a:off x="458424" y="4401275"/>
            <a:ext cx="2910721" cy="830997"/>
          </a:xfrm>
          <a:prstGeom prst="rect">
            <a:avLst/>
          </a:prstGeom>
          <a:noFill/>
        </p:spPr>
        <p:txBody>
          <a:bodyPr wrap="square">
            <a:spAutoFit/>
          </a:bodyPr>
          <a:lstStyle/>
          <a:p>
            <a:pPr marL="0" marR="0"/>
            <a:r>
              <a:rPr lang="en-US" sz="1600" b="1" dirty="0">
                <a:effectLst/>
                <a:latin typeface="Aptos" panose="020B0004020202020204" pitchFamily="34" charset="0"/>
                <a:ea typeface="Malgun Gothic" panose="020B0503020000020004" pitchFamily="34" charset="-127"/>
                <a:cs typeface="Aptos" panose="020B0004020202020204" pitchFamily="34" charset="0"/>
              </a:rPr>
              <a:t>Jon Smalls</a:t>
            </a:r>
          </a:p>
          <a:p>
            <a:pPr marL="0" marR="0"/>
            <a:r>
              <a:rPr lang="en-US" sz="1600" dirty="0">
                <a:effectLst/>
                <a:latin typeface="Aptos" panose="020B0004020202020204" pitchFamily="34" charset="0"/>
                <a:ea typeface="Malgun Gothic" panose="020B0503020000020004" pitchFamily="34" charset="-127"/>
                <a:cs typeface="Aptos" panose="020B0004020202020204" pitchFamily="34" charset="0"/>
              </a:rPr>
              <a:t>director</a:t>
            </a:r>
          </a:p>
          <a:p>
            <a:pPr marL="0" marR="0"/>
            <a:r>
              <a:rPr lang="en-US" sz="1600" dirty="0">
                <a:effectLst/>
                <a:latin typeface="Aptos" panose="020B0004020202020204" pitchFamily="34" charset="0"/>
                <a:ea typeface="Malgun Gothic" panose="020B0503020000020004" pitchFamily="34" charset="-127"/>
                <a:cs typeface="Aptos" panose="020B0004020202020204" pitchFamily="34" charset="0"/>
              </a:rPr>
              <a:t>Art @ the </a:t>
            </a:r>
            <a:r>
              <a:rPr lang="en-US" sz="1600" dirty="0" err="1">
                <a:effectLst/>
                <a:latin typeface="Aptos" panose="020B0004020202020204" pitchFamily="34" charset="0"/>
                <a:ea typeface="Malgun Gothic" panose="020B0503020000020004" pitchFamily="34" charset="-127"/>
                <a:cs typeface="Aptos" panose="020B0004020202020204" pitchFamily="34" charset="0"/>
              </a:rPr>
              <a:t>Nawn</a:t>
            </a:r>
            <a:endParaRPr lang="en-US" sz="1600" dirty="0">
              <a:effectLst/>
              <a:latin typeface="Aptos" panose="020B0004020202020204" pitchFamily="34" charset="0"/>
              <a:ea typeface="Malgun Gothic" panose="020B0503020000020004" pitchFamily="34" charset="-127"/>
              <a:cs typeface="Aptos" panose="020B00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0C23D1-CE48-9D40-E19B-3D80A025974A}"/>
              </a:ext>
            </a:extLst>
          </p:cNvPr>
          <p:cNvSpPr txBox="1"/>
          <p:nvPr/>
        </p:nvSpPr>
        <p:spPr>
          <a:xfrm>
            <a:off x="357052" y="390207"/>
            <a:ext cx="3283132" cy="3526928"/>
          </a:xfrm>
          <a:prstGeom prst="rect">
            <a:avLst/>
          </a:prstGeom>
          <a:solidFill>
            <a:srgbClr val="FFCCCC"/>
          </a:solidFill>
          <a:ln w="44450">
            <a:solidFill>
              <a:schemeClr val="accent6">
                <a:lumMod val="20000"/>
                <a:lumOff val="80000"/>
                <a:alpha val="0"/>
              </a:schemeClr>
            </a:solidFill>
          </a:ln>
        </p:spPr>
        <p:txBody>
          <a:bodyPr wrap="square" rtlCol="0">
            <a:spAutoFit/>
          </a:bodyPr>
          <a:lstStyle/>
          <a:p>
            <a:pPr algn="ctr"/>
            <a:r>
              <a:rPr lang="en-US" sz="2976" b="1" dirty="0"/>
              <a:t>Archaeological Investigations Within the </a:t>
            </a:r>
            <a:r>
              <a:rPr lang="en-US" sz="2976" b="1" dirty="0" err="1"/>
              <a:t>Nawn</a:t>
            </a:r>
            <a:r>
              <a:rPr lang="en-US" sz="2976" b="1" dirty="0"/>
              <a:t> Factory Parcel, Washington Street – Roxbury (Boston), MA.</a:t>
            </a:r>
          </a:p>
          <a:p>
            <a:r>
              <a:rPr lang="en-US" sz="1488" dirty="0"/>
              <a:t> </a:t>
            </a:r>
          </a:p>
        </p:txBody>
      </p:sp>
      <p:pic>
        <p:nvPicPr>
          <p:cNvPr id="3" name="Picture 2">
            <a:extLst>
              <a:ext uri="{FF2B5EF4-FFF2-40B4-BE49-F238E27FC236}">
                <a16:creationId xmlns:a16="http://schemas.microsoft.com/office/drawing/2014/main" id="{E9FAE92C-768B-5D73-6681-C80DEFC81BD1}"/>
              </a:ext>
            </a:extLst>
          </p:cNvPr>
          <p:cNvPicPr/>
          <p:nvPr/>
        </p:nvPicPr>
        <p:blipFill>
          <a:blip r:embed="rId2"/>
          <a:stretch/>
        </p:blipFill>
        <p:spPr>
          <a:xfrm>
            <a:off x="7649280" y="3720960"/>
            <a:ext cx="2180520" cy="1308240"/>
          </a:xfrm>
          <a:prstGeom prst="rect">
            <a:avLst/>
          </a:prstGeom>
          <a:ln w="0">
            <a:noFill/>
          </a:ln>
        </p:spPr>
      </p:pic>
      <p:sp>
        <p:nvSpPr>
          <p:cNvPr id="4" name="TextBox 3">
            <a:extLst>
              <a:ext uri="{FF2B5EF4-FFF2-40B4-BE49-F238E27FC236}">
                <a16:creationId xmlns:a16="http://schemas.microsoft.com/office/drawing/2014/main" id="{EC043B0E-A1BC-32F8-827D-D281F98AB682}"/>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Duncan Ritchie</a:t>
            </a:r>
          </a:p>
        </p:txBody>
      </p:sp>
      <p:sp>
        <p:nvSpPr>
          <p:cNvPr id="5" name="TextBox 4">
            <a:extLst>
              <a:ext uri="{FF2B5EF4-FFF2-40B4-BE49-F238E27FC236}">
                <a16:creationId xmlns:a16="http://schemas.microsoft.com/office/drawing/2014/main" id="{941B144D-4F3A-2078-8333-AE236959CCC4}"/>
              </a:ext>
            </a:extLst>
          </p:cNvPr>
          <p:cNvSpPr txBox="1"/>
          <p:nvPr/>
        </p:nvSpPr>
        <p:spPr>
          <a:xfrm>
            <a:off x="374895" y="4652963"/>
            <a:ext cx="5040630" cy="830997"/>
          </a:xfrm>
          <a:prstGeom prst="rect">
            <a:avLst/>
          </a:prstGeom>
          <a:noFill/>
        </p:spPr>
        <p:txBody>
          <a:bodyPr wrap="square">
            <a:spAutoFit/>
          </a:bodyPr>
          <a:lstStyle/>
          <a:p>
            <a:pPr marL="0" marR="0"/>
            <a:r>
              <a:rPr lang="en-US" sz="1600" b="1" dirty="0">
                <a:effectLst/>
                <a:latin typeface="Aptos" panose="020B0004020202020204" pitchFamily="34" charset="0"/>
                <a:ea typeface="Malgun Gothic" panose="020B0503020000020004" pitchFamily="34" charset="-127"/>
                <a:cs typeface="Aptos" panose="020B0004020202020204" pitchFamily="34" charset="0"/>
              </a:rPr>
              <a:t>Duncan Ritchie</a:t>
            </a:r>
          </a:p>
          <a:p>
            <a:pPr marL="0" marR="0"/>
            <a:r>
              <a:rPr lang="en-US" sz="1600" dirty="0">
                <a:effectLst/>
                <a:latin typeface="Aptos" panose="020B0004020202020204" pitchFamily="34" charset="0"/>
                <a:ea typeface="Malgun Gothic" panose="020B0503020000020004" pitchFamily="34" charset="-127"/>
                <a:cs typeface="Aptos" panose="020B0004020202020204" pitchFamily="34" charset="0"/>
              </a:rPr>
              <a:t>Senior Archaeologist</a:t>
            </a:r>
          </a:p>
          <a:p>
            <a:pPr marL="0" marR="0"/>
            <a:r>
              <a:rPr lang="en-US" sz="1600" dirty="0">
                <a:effectLst/>
                <a:latin typeface="Aptos" panose="020B0004020202020204" pitchFamily="34" charset="0"/>
                <a:ea typeface="Malgun Gothic" panose="020B0503020000020004" pitchFamily="34" charset="-127"/>
                <a:cs typeface="Aptos" panose="020B0004020202020204" pitchFamily="34" charset="0"/>
              </a:rPr>
              <a:t>Public Archaeology Lab</a:t>
            </a:r>
          </a:p>
        </p:txBody>
      </p:sp>
      <p:sp>
        <p:nvSpPr>
          <p:cNvPr id="6" name="TextBox 5">
            <a:extLst>
              <a:ext uri="{FF2B5EF4-FFF2-40B4-BE49-F238E27FC236}">
                <a16:creationId xmlns:a16="http://schemas.microsoft.com/office/drawing/2014/main" id="{D13F2E03-C9CE-E9FC-669C-BF4998C9C2AA}"/>
              </a:ext>
            </a:extLst>
          </p:cNvPr>
          <p:cNvSpPr txBox="1"/>
          <p:nvPr/>
        </p:nvSpPr>
        <p:spPr>
          <a:xfrm>
            <a:off x="3788229" y="505097"/>
            <a:ext cx="6041571" cy="2054601"/>
          </a:xfrm>
          <a:prstGeom prst="rect">
            <a:avLst/>
          </a:prstGeom>
          <a:noFill/>
        </p:spPr>
        <p:txBody>
          <a:bodyPr wrap="square" rtlCol="0">
            <a:spAutoFit/>
          </a:bodyPr>
          <a:lstStyle/>
          <a:p>
            <a:pPr rtl="0">
              <a:lnSpc>
                <a:spcPct val="115000"/>
              </a:lnSpc>
              <a:spcAft>
                <a:spcPts val="792"/>
              </a:spcAft>
            </a:pPr>
            <a:r>
              <a:rPr lang="en-US" sz="1400" b="0" dirty="0">
                <a:effectLst/>
                <a:latin typeface="Times New Roman" panose="02020603050405020304" pitchFamily="18" charset="0"/>
                <a:cs typeface="Times New Roman" panose="02020603050405020304" pitchFamily="18" charset="0"/>
              </a:rPr>
              <a:t>Duncan joined PAL when the company was incorporated in 1982. He has directed archaeological investigations as part of cultural resource management services for hundreds of telecommunications, residential and commercial development, and other projects throughout New England. He has worked with land trusts and community-based groups to study and preserve archaeological sites. His areas of expertise include pre-contact Native American lithic technology, ethnohistory, historic/modern period mining and quarrying of geological resources, and Northeast geology/mineralogy.</a:t>
            </a:r>
            <a:endParaRPr lang="en-US" sz="1400" b="1" dirty="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9CFD9C4-DF49-851D-C7C5-98C64AEE93E4}"/>
              </a:ext>
            </a:extLst>
          </p:cNvPr>
          <p:cNvSpPr txBox="1"/>
          <p:nvPr/>
        </p:nvSpPr>
        <p:spPr>
          <a:xfrm>
            <a:off x="3788229" y="2629989"/>
            <a:ext cx="3605348" cy="3108543"/>
          </a:xfrm>
          <a:prstGeom prst="rect">
            <a:avLst/>
          </a:prstGeom>
          <a:noFill/>
        </p:spPr>
        <p:txBody>
          <a:bodyPr wrap="square" rtlCol="0">
            <a:spAutoFit/>
          </a:bodyPr>
          <a:lstStyle/>
          <a:p>
            <a:r>
              <a:rPr lang="en-US" sz="1400" b="0" dirty="0">
                <a:effectLst/>
                <a:latin typeface="Times New Roman" panose="02020603050405020304" pitchFamily="18" charset="0"/>
                <a:cs typeface="Times New Roman" panose="02020603050405020304" pitchFamily="18" charset="0"/>
              </a:rPr>
              <a:t>Duncan has served in an advisory role for several non-profit organizations, including the Massachusetts Archaeological Society (trustee) and the Thompson Island Archaeology Advisory Committee (board member). Since 1978, he has been a technical advisor to the Wayland Archaeology Group. He is an incorporator of the Archaeological Trust of Rhode Island and the Rhode Island Archaeological Society, a coalition of professional and avocational archaeologists, Native American groups, and others interested in the state’s archaeological resources.</a:t>
            </a:r>
          </a:p>
          <a:p>
            <a:endParaRPr lang="en-US" sz="1400" dirty="0"/>
          </a:p>
        </p:txBody>
      </p:sp>
    </p:spTree>
    <p:extLst>
      <p:ext uri="{BB962C8B-B14F-4D97-AF65-F5344CB8AC3E}">
        <p14:creationId xmlns:p14="http://schemas.microsoft.com/office/powerpoint/2010/main" val="2766005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17A51-9AB7-8827-2CFE-B56F2B0E3C65}"/>
            </a:ext>
          </a:extLst>
        </p:cNvPr>
        <p:cNvGrpSpPr/>
        <p:nvPr/>
      </p:nvGrpSpPr>
      <p:grpSpPr>
        <a:xfrm>
          <a:off x="0" y="0"/>
          <a:ext cx="0" cy="0"/>
          <a:chOff x="0" y="0"/>
          <a:chExt cx="0" cy="0"/>
        </a:xfrm>
      </p:grpSpPr>
      <p:sp>
        <p:nvSpPr>
          <p:cNvPr id="135" name="PlaceHolder 1">
            <a:extLst>
              <a:ext uri="{FF2B5EF4-FFF2-40B4-BE49-F238E27FC236}">
                <a16:creationId xmlns:a16="http://schemas.microsoft.com/office/drawing/2014/main" id="{13866BE8-05B4-7C66-DC8C-D374C8F6B506}"/>
              </a:ext>
            </a:extLst>
          </p:cNvPr>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r>
              <a:rPr lang="en-US" sz="3600" b="1" dirty="0">
                <a:solidFill>
                  <a:srgbClr val="C00000"/>
                </a:solidFill>
                <a:latin typeface="Times New Roman" panose="02020603050405020304" pitchFamily="18" charset="0"/>
                <a:ea typeface="+mn-ea"/>
                <a:cs typeface="Times New Roman" panose="02020603050405020304" pitchFamily="18" charset="0"/>
              </a:rPr>
              <a:t>Future Programming and Activation</a:t>
            </a:r>
          </a:p>
        </p:txBody>
      </p:sp>
      <p:pic>
        <p:nvPicPr>
          <p:cNvPr id="136" name="Picture 135">
            <a:extLst>
              <a:ext uri="{FF2B5EF4-FFF2-40B4-BE49-F238E27FC236}">
                <a16:creationId xmlns:a16="http://schemas.microsoft.com/office/drawing/2014/main" id="{3C261176-F4BB-F34D-63FB-BDAC28B1DE5B}"/>
              </a:ext>
            </a:extLst>
          </p:cNvPr>
          <p:cNvPicPr/>
          <p:nvPr/>
        </p:nvPicPr>
        <p:blipFill>
          <a:blip r:embed="rId2"/>
          <a:stretch/>
        </p:blipFill>
        <p:spPr>
          <a:xfrm>
            <a:off x="6711480" y="3886200"/>
            <a:ext cx="3118320" cy="1182960"/>
          </a:xfrm>
          <a:prstGeom prst="rect">
            <a:avLst/>
          </a:prstGeom>
          <a:ln w="0">
            <a:noFill/>
          </a:ln>
        </p:spPr>
      </p:pic>
      <p:sp>
        <p:nvSpPr>
          <p:cNvPr id="137" name="TextBox 136">
            <a:extLst>
              <a:ext uri="{FF2B5EF4-FFF2-40B4-BE49-F238E27FC236}">
                <a16:creationId xmlns:a16="http://schemas.microsoft.com/office/drawing/2014/main" id="{F35F7467-57E8-2A8E-CFA0-2EB68DC5A8F2}"/>
              </a:ext>
            </a:extLst>
          </p:cNvPr>
          <p:cNvSpPr txBox="1"/>
          <p:nvPr/>
        </p:nvSpPr>
        <p:spPr>
          <a:xfrm>
            <a:off x="7772400" y="5069160"/>
            <a:ext cx="1595520" cy="60228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Jon Smalls</a:t>
            </a:r>
          </a:p>
        </p:txBody>
      </p:sp>
      <p:sp>
        <p:nvSpPr>
          <p:cNvPr id="4" name="TextBox 3">
            <a:extLst>
              <a:ext uri="{FF2B5EF4-FFF2-40B4-BE49-F238E27FC236}">
                <a16:creationId xmlns:a16="http://schemas.microsoft.com/office/drawing/2014/main" id="{3B9270FE-373E-5B59-6D02-A77737C841EE}"/>
              </a:ext>
            </a:extLst>
          </p:cNvPr>
          <p:cNvSpPr txBox="1"/>
          <p:nvPr/>
        </p:nvSpPr>
        <p:spPr>
          <a:xfrm>
            <a:off x="4293326" y="1122983"/>
            <a:ext cx="5536474" cy="4247317"/>
          </a:xfrm>
          <a:prstGeom prst="rect">
            <a:avLst/>
          </a:prstGeom>
          <a:noFill/>
        </p:spPr>
        <p:txBody>
          <a:bodyPr wrap="square" rtlCol="0">
            <a:spAutoFit/>
          </a:bodyPr>
          <a:lstStyle/>
          <a:p>
            <a:pPr marL="285750" indent="-285750">
              <a:buFontTx/>
              <a:buChar char="-"/>
            </a:pPr>
            <a:r>
              <a:rPr lang="en-US" dirty="0"/>
              <a:t>Exercise classes</a:t>
            </a:r>
          </a:p>
          <a:p>
            <a:pPr marL="742950" lvl="1" indent="-285750">
              <a:buFontTx/>
              <a:buChar char="-"/>
            </a:pPr>
            <a:r>
              <a:rPr lang="en-US" dirty="0"/>
              <a:t>Barre, yoga</a:t>
            </a:r>
          </a:p>
          <a:p>
            <a:pPr marL="285750" indent="-285750">
              <a:buFontTx/>
              <a:buChar char="-"/>
            </a:pPr>
            <a:endParaRPr lang="en-US" dirty="0"/>
          </a:p>
          <a:p>
            <a:pPr marL="285750" indent="-285750">
              <a:buFontTx/>
              <a:buChar char="-"/>
            </a:pPr>
            <a:r>
              <a:rPr lang="en-US" dirty="0"/>
              <a:t>Youth arts education</a:t>
            </a:r>
          </a:p>
          <a:p>
            <a:pPr marL="742950" lvl="1" indent="-285750">
              <a:buFontTx/>
              <a:buChar char="-"/>
            </a:pPr>
            <a:r>
              <a:rPr lang="en-US" dirty="0"/>
              <a:t>After school programs, summer camps, service projects</a:t>
            </a:r>
          </a:p>
          <a:p>
            <a:pPr marL="285750" indent="-285750">
              <a:buFontTx/>
              <a:buChar char="-"/>
            </a:pPr>
            <a:endParaRPr lang="en-US" dirty="0"/>
          </a:p>
          <a:p>
            <a:pPr marL="285750" indent="-285750">
              <a:buFontTx/>
              <a:buChar char="-"/>
            </a:pPr>
            <a:r>
              <a:rPr lang="en-US" dirty="0"/>
              <a:t>Public performances</a:t>
            </a:r>
          </a:p>
          <a:p>
            <a:pPr marL="742950" lvl="1" indent="-285750">
              <a:buFontTx/>
              <a:buChar char="-"/>
            </a:pPr>
            <a:r>
              <a:rPr lang="en-US" dirty="0"/>
              <a:t>Street festivals, jazz trios</a:t>
            </a:r>
          </a:p>
          <a:p>
            <a:pPr marL="285750" indent="-285750">
              <a:buFontTx/>
              <a:buChar char="-"/>
            </a:pPr>
            <a:endParaRPr lang="en-US" dirty="0"/>
          </a:p>
          <a:p>
            <a:pPr marL="285750" indent="-285750">
              <a:buFontTx/>
              <a:buChar char="-"/>
            </a:pPr>
            <a:r>
              <a:rPr lang="en-US" dirty="0"/>
              <a:t>Evening social events</a:t>
            </a:r>
          </a:p>
          <a:p>
            <a:pPr marL="742950" lvl="1" indent="-285750">
              <a:buFontTx/>
              <a:buChar char="-"/>
            </a:pPr>
            <a:r>
              <a:rPr lang="en-US" dirty="0"/>
              <a:t>Salsa, swing dance</a:t>
            </a:r>
          </a:p>
          <a:p>
            <a:pPr marL="742950" lvl="1" indent="-285750">
              <a:buFontTx/>
              <a:buChar char="-"/>
            </a:pPr>
            <a:endParaRPr lang="en-US" dirty="0"/>
          </a:p>
          <a:p>
            <a:pPr marL="285750" indent="-285750">
              <a:buFontTx/>
              <a:buChar char="-"/>
            </a:pPr>
            <a:r>
              <a:rPr lang="en-US" dirty="0"/>
              <a:t>Outdoor events</a:t>
            </a:r>
          </a:p>
          <a:p>
            <a:pPr marL="742950" lvl="1" indent="-285750">
              <a:buFontTx/>
              <a:buChar char="-"/>
            </a:pPr>
            <a:r>
              <a:rPr lang="en-US" dirty="0"/>
              <a:t>Farmers markets</a:t>
            </a:r>
          </a:p>
        </p:txBody>
      </p:sp>
      <p:pic>
        <p:nvPicPr>
          <p:cNvPr id="10" name="Picture 9">
            <a:extLst>
              <a:ext uri="{FF2B5EF4-FFF2-40B4-BE49-F238E27FC236}">
                <a16:creationId xmlns:a16="http://schemas.microsoft.com/office/drawing/2014/main" id="{B1DA8D7C-F360-D83B-F8C8-E824386DC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22983"/>
            <a:ext cx="4263542" cy="3440308"/>
          </a:xfrm>
          <a:prstGeom prst="rect">
            <a:avLst/>
          </a:prstGeom>
        </p:spPr>
      </p:pic>
    </p:spTree>
    <p:extLst>
      <p:ext uri="{BB962C8B-B14F-4D97-AF65-F5344CB8AC3E}">
        <p14:creationId xmlns:p14="http://schemas.microsoft.com/office/powerpoint/2010/main" val="2355675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EAA19-4C0A-2993-292B-E38E0CB180D2}"/>
            </a:ext>
          </a:extLst>
        </p:cNvPr>
        <p:cNvGrpSpPr/>
        <p:nvPr/>
      </p:nvGrpSpPr>
      <p:grpSpPr>
        <a:xfrm>
          <a:off x="0" y="0"/>
          <a:ext cx="0" cy="0"/>
          <a:chOff x="0" y="0"/>
          <a:chExt cx="0" cy="0"/>
        </a:xfrm>
      </p:grpSpPr>
      <p:sp>
        <p:nvSpPr>
          <p:cNvPr id="43" name="PlaceHolder 1">
            <a:extLst>
              <a:ext uri="{FF2B5EF4-FFF2-40B4-BE49-F238E27FC236}">
                <a16:creationId xmlns:a16="http://schemas.microsoft.com/office/drawing/2014/main" id="{54D74845-4005-8BB9-D38A-2CF2A9A6E219}"/>
              </a:ext>
            </a:extLst>
          </p:cNvPr>
          <p:cNvSpPr>
            <a:spLocks noGrp="1"/>
          </p:cNvSpPr>
          <p:nvPr>
            <p:ph type="title"/>
          </p:nvPr>
        </p:nvSpPr>
        <p:spPr>
          <a:xfrm>
            <a:off x="504000" y="226080"/>
            <a:ext cx="9071640" cy="467884"/>
          </a:xfrm>
          <a:prstGeom prst="rect">
            <a:avLst/>
          </a:prstGeom>
          <a:noFill/>
          <a:ln w="0">
            <a:noFill/>
          </a:ln>
        </p:spPr>
        <p:txBody>
          <a:bodyPr lIns="0" tIns="0" rIns="0" bIns="0" anchor="ctr">
            <a:noAutofit/>
          </a:bodyPr>
          <a:lstStyle/>
          <a:p>
            <a:pPr indent="0" algn="ctr"/>
            <a:r>
              <a:rPr lang="en-US" sz="2400" b="1" dirty="0">
                <a:solidFill>
                  <a:srgbClr val="C00000"/>
                </a:solidFill>
                <a:latin typeface="Times New Roman" panose="02020603050405020304" pitchFamily="18" charset="0"/>
                <a:ea typeface="+mn-ea"/>
                <a:cs typeface="Times New Roman" panose="02020603050405020304" pitchFamily="18" charset="0"/>
              </a:rPr>
              <a:t>Proposed Mural on Park Side Elevation</a:t>
            </a:r>
          </a:p>
        </p:txBody>
      </p:sp>
      <p:pic>
        <p:nvPicPr>
          <p:cNvPr id="6" name="Picture 5" descr="A red building with windows&#10;&#10;Description automatically generated">
            <a:extLst>
              <a:ext uri="{FF2B5EF4-FFF2-40B4-BE49-F238E27FC236}">
                <a16:creationId xmlns:a16="http://schemas.microsoft.com/office/drawing/2014/main" id="{512A0284-8DCB-0894-D9DC-5201A4C6B227}"/>
              </a:ext>
            </a:extLst>
          </p:cNvPr>
          <p:cNvPicPr>
            <a:picLocks noChangeAspect="1"/>
          </p:cNvPicPr>
          <p:nvPr/>
        </p:nvPicPr>
        <p:blipFill>
          <a:blip r:embed="rId2"/>
          <a:stretch>
            <a:fillRect/>
          </a:stretch>
        </p:blipFill>
        <p:spPr>
          <a:xfrm>
            <a:off x="-493" y="1265161"/>
            <a:ext cx="10080625" cy="2524232"/>
          </a:xfrm>
          <a:prstGeom prst="rect">
            <a:avLst/>
          </a:prstGeom>
        </p:spPr>
      </p:pic>
      <p:pic>
        <p:nvPicPr>
          <p:cNvPr id="4" name="Picture 3">
            <a:extLst>
              <a:ext uri="{FF2B5EF4-FFF2-40B4-BE49-F238E27FC236}">
                <a16:creationId xmlns:a16="http://schemas.microsoft.com/office/drawing/2014/main" id="{6D37A82E-11A0-AFC2-43A8-5E71263190C8}"/>
              </a:ext>
            </a:extLst>
          </p:cNvPr>
          <p:cNvPicPr/>
          <p:nvPr/>
        </p:nvPicPr>
        <p:blipFill>
          <a:blip r:embed="rId3"/>
          <a:stretch/>
        </p:blipFill>
        <p:spPr>
          <a:xfrm>
            <a:off x="6711480" y="3886200"/>
            <a:ext cx="3118320" cy="1182960"/>
          </a:xfrm>
          <a:prstGeom prst="rect">
            <a:avLst/>
          </a:prstGeom>
          <a:ln w="0">
            <a:noFill/>
          </a:ln>
        </p:spPr>
      </p:pic>
      <p:sp>
        <p:nvSpPr>
          <p:cNvPr id="5" name="TextBox 4">
            <a:extLst>
              <a:ext uri="{FF2B5EF4-FFF2-40B4-BE49-F238E27FC236}">
                <a16:creationId xmlns:a16="http://schemas.microsoft.com/office/drawing/2014/main" id="{A4C005F6-B9DD-2FE9-0EB0-B46EB1F92859}"/>
              </a:ext>
            </a:extLst>
          </p:cNvPr>
          <p:cNvSpPr txBox="1"/>
          <p:nvPr/>
        </p:nvSpPr>
        <p:spPr>
          <a:xfrm>
            <a:off x="7772400" y="5069160"/>
            <a:ext cx="1595520" cy="60228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Jon Smalls</a:t>
            </a:r>
          </a:p>
        </p:txBody>
      </p:sp>
      <p:sp>
        <p:nvSpPr>
          <p:cNvPr id="7" name="TextBox 6">
            <a:extLst>
              <a:ext uri="{FF2B5EF4-FFF2-40B4-BE49-F238E27FC236}">
                <a16:creationId xmlns:a16="http://schemas.microsoft.com/office/drawing/2014/main" id="{F8DA1843-EE2E-1D7C-6A0E-05B1461D8E4D}"/>
              </a:ext>
            </a:extLst>
          </p:cNvPr>
          <p:cNvSpPr txBox="1"/>
          <p:nvPr/>
        </p:nvSpPr>
        <p:spPr>
          <a:xfrm>
            <a:off x="504000" y="3991258"/>
            <a:ext cx="6207480" cy="1477328"/>
          </a:xfrm>
          <a:prstGeom prst="rect">
            <a:avLst/>
          </a:prstGeom>
          <a:noFill/>
        </p:spPr>
        <p:txBody>
          <a:bodyPr wrap="square" rtlCol="0">
            <a:spAutoFit/>
          </a:bodyPr>
          <a:lstStyle/>
          <a:p>
            <a:r>
              <a:rPr lang="en-US" dirty="0"/>
              <a:t>-   Featuring figures in local history</a:t>
            </a:r>
          </a:p>
          <a:p>
            <a:pPr marL="285750" indent="-285750">
              <a:buFontTx/>
              <a:buChar char="-"/>
            </a:pPr>
            <a:r>
              <a:rPr lang="en-US" dirty="0"/>
              <a:t>Prominently visible from </a:t>
            </a:r>
            <a:r>
              <a:rPr lang="en-US" dirty="0" err="1"/>
              <a:t>Melnea</a:t>
            </a:r>
            <a:r>
              <a:rPr lang="en-US" dirty="0"/>
              <a:t> Cass Boulevard, and on approach to all building visitors</a:t>
            </a:r>
          </a:p>
          <a:p>
            <a:pPr marL="285750" indent="-285750">
              <a:buFontTx/>
              <a:buChar char="-"/>
            </a:pPr>
            <a:r>
              <a:rPr lang="en-US" dirty="0"/>
              <a:t>Marking Washington Street and </a:t>
            </a:r>
            <a:r>
              <a:rPr lang="en-US" dirty="0" err="1"/>
              <a:t>Melnea</a:t>
            </a:r>
            <a:r>
              <a:rPr lang="en-US" dirty="0"/>
              <a:t> Cass as gateway to Roxbury</a:t>
            </a:r>
          </a:p>
        </p:txBody>
      </p:sp>
    </p:spTree>
    <p:extLst>
      <p:ext uri="{BB962C8B-B14F-4D97-AF65-F5344CB8AC3E}">
        <p14:creationId xmlns:p14="http://schemas.microsoft.com/office/powerpoint/2010/main" val="534317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E810C-FBEF-C735-D5C8-B3A8A73D9043}"/>
            </a:ext>
          </a:extLst>
        </p:cNvPr>
        <p:cNvGrpSpPr/>
        <p:nvPr/>
      </p:nvGrpSpPr>
      <p:grpSpPr>
        <a:xfrm>
          <a:off x="0" y="0"/>
          <a:ext cx="0" cy="0"/>
          <a:chOff x="0" y="0"/>
          <a:chExt cx="0" cy="0"/>
        </a:xfrm>
      </p:grpSpPr>
      <p:sp>
        <p:nvSpPr>
          <p:cNvPr id="5" name="PlaceHolder 1">
            <a:extLst>
              <a:ext uri="{FF2B5EF4-FFF2-40B4-BE49-F238E27FC236}">
                <a16:creationId xmlns:a16="http://schemas.microsoft.com/office/drawing/2014/main" id="{D8FC03F5-4C96-394F-6A1A-8795299907B4}"/>
              </a:ext>
            </a:extLst>
          </p:cNvPr>
          <p:cNvSpPr>
            <a:spLocks noGrp="1"/>
          </p:cNvSpPr>
          <p:nvPr>
            <p:ph type="title"/>
          </p:nvPr>
        </p:nvSpPr>
        <p:spPr>
          <a:xfrm>
            <a:off x="504000" y="226080"/>
            <a:ext cx="9325800" cy="470710"/>
          </a:xfrm>
          <a:prstGeom prst="rect">
            <a:avLst/>
          </a:prstGeom>
          <a:noFill/>
          <a:ln w="0">
            <a:noFill/>
          </a:ln>
        </p:spPr>
        <p:txBody>
          <a:bodyPr lIns="0" tIns="0" rIns="0" bIns="0" anchor="ctr">
            <a:noAutofit/>
          </a:bodyPr>
          <a:lstStyle/>
          <a:p>
            <a:pPr algn="ctr"/>
            <a:r>
              <a:rPr lang="en-US" sz="2400" b="1" dirty="0">
                <a:solidFill>
                  <a:srgbClr val="C00000"/>
                </a:solidFill>
                <a:latin typeface="Times New Roman" panose="02020603050405020304" pitchFamily="18" charset="0"/>
                <a:ea typeface="+mn-ea"/>
                <a:cs typeface="Times New Roman" panose="02020603050405020304" pitchFamily="18" charset="0"/>
              </a:rPr>
              <a:t>Proposed Mural Overlooking Outdoor Amphitheater</a:t>
            </a:r>
          </a:p>
        </p:txBody>
      </p:sp>
      <p:pic>
        <p:nvPicPr>
          <p:cNvPr id="4" name="Picture 3" descr="A map of a residential area&#10;&#10;AI-generated content may be incorrect.">
            <a:extLst>
              <a:ext uri="{FF2B5EF4-FFF2-40B4-BE49-F238E27FC236}">
                <a16:creationId xmlns:a16="http://schemas.microsoft.com/office/drawing/2014/main" id="{194B5EE9-65DB-A766-825C-EF04E1C465D3}"/>
              </a:ext>
            </a:extLst>
          </p:cNvPr>
          <p:cNvPicPr>
            <a:picLocks noChangeAspect="1"/>
          </p:cNvPicPr>
          <p:nvPr/>
        </p:nvPicPr>
        <p:blipFill>
          <a:blip r:embed="rId2" cstate="print">
            <a:extLst>
              <a:ext uri="{28A0092B-C50C-407E-A947-70E740481C1C}">
                <a14:useLocalDpi xmlns:a14="http://schemas.microsoft.com/office/drawing/2010/main" val="0"/>
              </a:ext>
            </a:extLst>
          </a:blip>
          <a:srcRect t="2965" b="6602"/>
          <a:stretch/>
        </p:blipFill>
        <p:spPr>
          <a:xfrm>
            <a:off x="557975" y="762109"/>
            <a:ext cx="6985825" cy="4211651"/>
          </a:xfrm>
          <a:prstGeom prst="rect">
            <a:avLst/>
          </a:prstGeom>
        </p:spPr>
      </p:pic>
      <p:pic>
        <p:nvPicPr>
          <p:cNvPr id="6" name="Picture 5">
            <a:extLst>
              <a:ext uri="{FF2B5EF4-FFF2-40B4-BE49-F238E27FC236}">
                <a16:creationId xmlns:a16="http://schemas.microsoft.com/office/drawing/2014/main" id="{EC5F19D4-7983-C7AA-6937-AA13D78EB2CA}"/>
              </a:ext>
            </a:extLst>
          </p:cNvPr>
          <p:cNvPicPr/>
          <p:nvPr/>
        </p:nvPicPr>
        <p:blipFill>
          <a:blip r:embed="rId3"/>
          <a:stretch/>
        </p:blipFill>
        <p:spPr>
          <a:xfrm>
            <a:off x="6711480" y="3886200"/>
            <a:ext cx="3118320" cy="1182960"/>
          </a:xfrm>
          <a:prstGeom prst="rect">
            <a:avLst/>
          </a:prstGeom>
          <a:ln w="0">
            <a:noFill/>
          </a:ln>
        </p:spPr>
      </p:pic>
      <p:sp>
        <p:nvSpPr>
          <p:cNvPr id="7" name="TextBox 6">
            <a:extLst>
              <a:ext uri="{FF2B5EF4-FFF2-40B4-BE49-F238E27FC236}">
                <a16:creationId xmlns:a16="http://schemas.microsoft.com/office/drawing/2014/main" id="{98BA1568-AB38-C5A4-3247-C38F30207272}"/>
              </a:ext>
            </a:extLst>
          </p:cNvPr>
          <p:cNvSpPr txBox="1"/>
          <p:nvPr/>
        </p:nvSpPr>
        <p:spPr>
          <a:xfrm>
            <a:off x="7772400" y="5069160"/>
            <a:ext cx="1595520" cy="60228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Jon Smalls</a:t>
            </a:r>
          </a:p>
        </p:txBody>
      </p:sp>
    </p:spTree>
    <p:extLst>
      <p:ext uri="{BB962C8B-B14F-4D97-AF65-F5344CB8AC3E}">
        <p14:creationId xmlns:p14="http://schemas.microsoft.com/office/powerpoint/2010/main" val="1796670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80A16-63AA-3EB6-F2B7-7709C35CF9BF}"/>
            </a:ext>
          </a:extLst>
        </p:cNvPr>
        <p:cNvGrpSpPr/>
        <p:nvPr/>
      </p:nvGrpSpPr>
      <p:grpSpPr>
        <a:xfrm>
          <a:off x="0" y="0"/>
          <a:ext cx="0" cy="0"/>
          <a:chOff x="0" y="0"/>
          <a:chExt cx="0" cy="0"/>
        </a:xfrm>
      </p:grpSpPr>
      <p:sp>
        <p:nvSpPr>
          <p:cNvPr id="5" name="PlaceHolder 1">
            <a:extLst>
              <a:ext uri="{FF2B5EF4-FFF2-40B4-BE49-F238E27FC236}">
                <a16:creationId xmlns:a16="http://schemas.microsoft.com/office/drawing/2014/main" id="{B855A93D-6E1A-9D22-E4EC-0AE95BF0763D}"/>
              </a:ext>
            </a:extLst>
          </p:cNvPr>
          <p:cNvSpPr>
            <a:spLocks noGrp="1"/>
          </p:cNvSpPr>
          <p:nvPr>
            <p:ph type="title"/>
          </p:nvPr>
        </p:nvSpPr>
        <p:spPr>
          <a:xfrm>
            <a:off x="503999" y="226080"/>
            <a:ext cx="9232183" cy="470710"/>
          </a:xfrm>
          <a:prstGeom prst="rect">
            <a:avLst/>
          </a:prstGeom>
          <a:noFill/>
          <a:ln w="0">
            <a:noFill/>
          </a:ln>
        </p:spPr>
        <p:txBody>
          <a:bodyPr lIns="0" tIns="0" rIns="0" bIns="0" anchor="ctr">
            <a:noAutofit/>
          </a:bodyPr>
          <a:lstStyle/>
          <a:p>
            <a:pPr algn="ctr"/>
            <a:r>
              <a:rPr lang="en-US" sz="2400" b="1" dirty="0">
                <a:solidFill>
                  <a:srgbClr val="C00000"/>
                </a:solidFill>
                <a:latin typeface="Times New Roman" panose="02020603050405020304" pitchFamily="18" charset="0"/>
                <a:ea typeface="+mn-ea"/>
                <a:cs typeface="Times New Roman" panose="02020603050405020304" pitchFamily="18" charset="0"/>
              </a:rPr>
              <a:t>Proposed Arrangement of Featured Candidates</a:t>
            </a:r>
          </a:p>
        </p:txBody>
      </p:sp>
      <p:pic>
        <p:nvPicPr>
          <p:cNvPr id="6" name="Picture 5">
            <a:extLst>
              <a:ext uri="{FF2B5EF4-FFF2-40B4-BE49-F238E27FC236}">
                <a16:creationId xmlns:a16="http://schemas.microsoft.com/office/drawing/2014/main" id="{1C94731C-5ED4-747B-1497-4F70C668420A}"/>
              </a:ext>
            </a:extLst>
          </p:cNvPr>
          <p:cNvPicPr/>
          <p:nvPr/>
        </p:nvPicPr>
        <p:blipFill>
          <a:blip r:embed="rId2"/>
          <a:stretch/>
        </p:blipFill>
        <p:spPr>
          <a:xfrm>
            <a:off x="6711480" y="3886200"/>
            <a:ext cx="3118320" cy="1182960"/>
          </a:xfrm>
          <a:prstGeom prst="rect">
            <a:avLst/>
          </a:prstGeom>
          <a:ln w="0">
            <a:noFill/>
          </a:ln>
        </p:spPr>
      </p:pic>
      <p:sp>
        <p:nvSpPr>
          <p:cNvPr id="7" name="TextBox 6">
            <a:extLst>
              <a:ext uri="{FF2B5EF4-FFF2-40B4-BE49-F238E27FC236}">
                <a16:creationId xmlns:a16="http://schemas.microsoft.com/office/drawing/2014/main" id="{630555CC-B9F0-AB87-80BD-6A10CBFAC6DF}"/>
              </a:ext>
            </a:extLst>
          </p:cNvPr>
          <p:cNvSpPr txBox="1"/>
          <p:nvPr/>
        </p:nvSpPr>
        <p:spPr>
          <a:xfrm>
            <a:off x="7772400" y="5069160"/>
            <a:ext cx="1595520" cy="60228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Jon Smalls</a:t>
            </a:r>
          </a:p>
        </p:txBody>
      </p:sp>
      <p:pic>
        <p:nvPicPr>
          <p:cNvPr id="1026" name="Picture 2" descr="Group of people each with different and colorful face collage showing diversity">
            <a:extLst>
              <a:ext uri="{FF2B5EF4-FFF2-40B4-BE49-F238E27FC236}">
                <a16:creationId xmlns:a16="http://schemas.microsoft.com/office/drawing/2014/main" id="{F3674C22-15A5-C266-DF11-788BCD10B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76" y="900929"/>
            <a:ext cx="6257344" cy="41682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6FC1DB-3FDE-1CA5-8026-F72735722770}"/>
              </a:ext>
            </a:extLst>
          </p:cNvPr>
          <p:cNvSpPr txBox="1"/>
          <p:nvPr/>
        </p:nvSpPr>
        <p:spPr>
          <a:xfrm>
            <a:off x="6990154" y="900929"/>
            <a:ext cx="2746028" cy="3139321"/>
          </a:xfrm>
          <a:prstGeom prst="rect">
            <a:avLst/>
          </a:prstGeom>
          <a:noFill/>
        </p:spPr>
        <p:txBody>
          <a:bodyPr wrap="square" rtlCol="0">
            <a:spAutoFit/>
          </a:bodyPr>
          <a:lstStyle/>
          <a:p>
            <a:pPr marL="285750" indent="-285750">
              <a:buFontTx/>
              <a:buChar char="-"/>
            </a:pPr>
            <a:r>
              <a:rPr lang="en-US" dirty="0"/>
              <a:t>Portrait of candidate</a:t>
            </a:r>
          </a:p>
          <a:p>
            <a:pPr marL="285750" indent="-285750">
              <a:buFontTx/>
              <a:buChar char="-"/>
            </a:pPr>
            <a:r>
              <a:rPr lang="en-US" dirty="0"/>
              <a:t>Name</a:t>
            </a:r>
          </a:p>
          <a:p>
            <a:pPr marL="285750" indent="-285750">
              <a:buFontTx/>
              <a:buChar char="-"/>
            </a:pPr>
            <a:r>
              <a:rPr lang="en-US" dirty="0"/>
              <a:t>Supplementary information on website with:</a:t>
            </a:r>
          </a:p>
          <a:p>
            <a:pPr marL="742950" lvl="1" indent="-285750">
              <a:buFontTx/>
              <a:buChar char="-"/>
            </a:pPr>
            <a:r>
              <a:rPr lang="en-US" dirty="0"/>
              <a:t>brief biographical information</a:t>
            </a:r>
          </a:p>
          <a:p>
            <a:pPr marL="742950" lvl="1" indent="-285750">
              <a:buFontTx/>
              <a:buChar char="-"/>
            </a:pPr>
            <a:r>
              <a:rPr lang="en-US" dirty="0"/>
              <a:t>external links for further research</a:t>
            </a:r>
          </a:p>
          <a:p>
            <a:pPr marL="285750" indent="-285750">
              <a:buFontTx/>
              <a:buChar char="-"/>
            </a:pPr>
            <a:endParaRPr lang="en-US" dirty="0"/>
          </a:p>
          <a:p>
            <a:pPr marL="285750" indent="-285750">
              <a:buFontTx/>
              <a:buChar char="-"/>
            </a:pPr>
            <a:endParaRPr lang="en-US" dirty="0"/>
          </a:p>
        </p:txBody>
      </p:sp>
    </p:spTree>
    <p:extLst>
      <p:ext uri="{BB962C8B-B14F-4D97-AF65-F5344CB8AC3E}">
        <p14:creationId xmlns:p14="http://schemas.microsoft.com/office/powerpoint/2010/main" val="3465316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7D480-2177-9B1C-19F3-5E239B8CC7D2}"/>
            </a:ext>
          </a:extLst>
        </p:cNvPr>
        <p:cNvGrpSpPr/>
        <p:nvPr/>
      </p:nvGrpSpPr>
      <p:grpSpPr>
        <a:xfrm>
          <a:off x="0" y="0"/>
          <a:ext cx="0" cy="0"/>
          <a:chOff x="0" y="0"/>
          <a:chExt cx="0" cy="0"/>
        </a:xfrm>
      </p:grpSpPr>
      <p:sp>
        <p:nvSpPr>
          <p:cNvPr id="5" name="PlaceHolder 1">
            <a:extLst>
              <a:ext uri="{FF2B5EF4-FFF2-40B4-BE49-F238E27FC236}">
                <a16:creationId xmlns:a16="http://schemas.microsoft.com/office/drawing/2014/main" id="{AB7AED3E-D6CB-F1B0-0541-9F1620006F07}"/>
              </a:ext>
            </a:extLst>
          </p:cNvPr>
          <p:cNvSpPr>
            <a:spLocks noGrp="1"/>
          </p:cNvSpPr>
          <p:nvPr>
            <p:ph type="title"/>
          </p:nvPr>
        </p:nvSpPr>
        <p:spPr>
          <a:xfrm>
            <a:off x="504000" y="226080"/>
            <a:ext cx="9325800" cy="470710"/>
          </a:xfrm>
          <a:prstGeom prst="rect">
            <a:avLst/>
          </a:prstGeom>
          <a:noFill/>
          <a:ln w="0">
            <a:noFill/>
          </a:ln>
        </p:spPr>
        <p:txBody>
          <a:bodyPr lIns="0" tIns="0" rIns="0" bIns="0" anchor="ctr">
            <a:noAutofit/>
          </a:bodyPr>
          <a:lstStyle/>
          <a:p>
            <a:pPr algn="ctr"/>
            <a:r>
              <a:rPr lang="en-US" sz="2400" b="1" dirty="0">
                <a:solidFill>
                  <a:srgbClr val="C00000"/>
                </a:solidFill>
                <a:latin typeface="Times New Roman" panose="02020603050405020304" pitchFamily="18" charset="0"/>
                <a:ea typeface="+mn-ea"/>
                <a:cs typeface="Times New Roman" panose="02020603050405020304" pitchFamily="18" charset="0"/>
              </a:rPr>
              <a:t>Examples of Candidates for Inclusion</a:t>
            </a:r>
          </a:p>
        </p:txBody>
      </p:sp>
      <p:pic>
        <p:nvPicPr>
          <p:cNvPr id="6" name="Picture 5">
            <a:extLst>
              <a:ext uri="{FF2B5EF4-FFF2-40B4-BE49-F238E27FC236}">
                <a16:creationId xmlns:a16="http://schemas.microsoft.com/office/drawing/2014/main" id="{4C43DC6B-E872-B215-EB9D-262FC0A704E1}"/>
              </a:ext>
            </a:extLst>
          </p:cNvPr>
          <p:cNvPicPr/>
          <p:nvPr/>
        </p:nvPicPr>
        <p:blipFill>
          <a:blip r:embed="rId2"/>
          <a:stretch/>
        </p:blipFill>
        <p:spPr>
          <a:xfrm>
            <a:off x="6711480" y="3886200"/>
            <a:ext cx="3118320" cy="1182960"/>
          </a:xfrm>
          <a:prstGeom prst="rect">
            <a:avLst/>
          </a:prstGeom>
          <a:ln w="0">
            <a:noFill/>
          </a:ln>
        </p:spPr>
      </p:pic>
      <p:sp>
        <p:nvSpPr>
          <p:cNvPr id="7" name="TextBox 6">
            <a:extLst>
              <a:ext uri="{FF2B5EF4-FFF2-40B4-BE49-F238E27FC236}">
                <a16:creationId xmlns:a16="http://schemas.microsoft.com/office/drawing/2014/main" id="{E6B45749-8029-CBBD-8255-87B26EE81313}"/>
              </a:ext>
            </a:extLst>
          </p:cNvPr>
          <p:cNvSpPr txBox="1"/>
          <p:nvPr/>
        </p:nvSpPr>
        <p:spPr>
          <a:xfrm>
            <a:off x="7772400" y="5069160"/>
            <a:ext cx="1595520" cy="60228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Jon Smalls</a:t>
            </a:r>
          </a:p>
        </p:txBody>
      </p:sp>
      <p:pic>
        <p:nvPicPr>
          <p:cNvPr id="3074" name="Picture 2">
            <a:extLst>
              <a:ext uri="{FF2B5EF4-FFF2-40B4-BE49-F238E27FC236}">
                <a16:creationId xmlns:a16="http://schemas.microsoft.com/office/drawing/2014/main" id="{23FD0345-10D3-07B5-D2F5-997F83116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02" y="766445"/>
            <a:ext cx="1994035" cy="22931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A74F36-59F7-4098-0314-E0FE826D2B2E}"/>
              </a:ext>
            </a:extLst>
          </p:cNvPr>
          <p:cNvSpPr txBox="1"/>
          <p:nvPr/>
        </p:nvSpPr>
        <p:spPr>
          <a:xfrm>
            <a:off x="609600" y="3222171"/>
            <a:ext cx="1915886" cy="369332"/>
          </a:xfrm>
          <a:prstGeom prst="rect">
            <a:avLst/>
          </a:prstGeom>
          <a:noFill/>
        </p:spPr>
        <p:txBody>
          <a:bodyPr wrap="square" rtlCol="0">
            <a:spAutoFit/>
          </a:bodyPr>
          <a:lstStyle/>
          <a:p>
            <a:pPr algn="ctr"/>
            <a:r>
              <a:rPr lang="en-US" dirty="0" err="1"/>
              <a:t>Melnea</a:t>
            </a:r>
            <a:r>
              <a:rPr lang="en-US" dirty="0"/>
              <a:t> Cass</a:t>
            </a:r>
          </a:p>
        </p:txBody>
      </p:sp>
      <p:pic>
        <p:nvPicPr>
          <p:cNvPr id="4" name="Picture 3">
            <a:extLst>
              <a:ext uri="{FF2B5EF4-FFF2-40B4-BE49-F238E27FC236}">
                <a16:creationId xmlns:a16="http://schemas.microsoft.com/office/drawing/2014/main" id="{A611A28C-FD06-5AD4-E416-BC6F7960E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02" y="3754784"/>
            <a:ext cx="5486401" cy="1733524"/>
          </a:xfrm>
          <a:prstGeom prst="rect">
            <a:avLst/>
          </a:prstGeom>
        </p:spPr>
      </p:pic>
      <p:pic>
        <p:nvPicPr>
          <p:cNvPr id="3080" name="Picture 8">
            <a:extLst>
              <a:ext uri="{FF2B5EF4-FFF2-40B4-BE49-F238E27FC236}">
                <a16:creationId xmlns:a16="http://schemas.microsoft.com/office/drawing/2014/main" id="{BE98F667-F66C-D15C-0C5F-BA7A9078E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628" y="766445"/>
            <a:ext cx="1821266" cy="22931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8F4D37-FDE9-75AF-BFFF-7376FEC98EB9}"/>
              </a:ext>
            </a:extLst>
          </p:cNvPr>
          <p:cNvSpPr txBox="1"/>
          <p:nvPr/>
        </p:nvSpPr>
        <p:spPr>
          <a:xfrm>
            <a:off x="2769008" y="3222171"/>
            <a:ext cx="1915886" cy="369332"/>
          </a:xfrm>
          <a:prstGeom prst="rect">
            <a:avLst/>
          </a:prstGeom>
          <a:noFill/>
        </p:spPr>
        <p:txBody>
          <a:bodyPr wrap="square" rtlCol="0">
            <a:spAutoFit/>
          </a:bodyPr>
          <a:lstStyle/>
          <a:p>
            <a:pPr algn="ctr"/>
            <a:r>
              <a:rPr lang="en-US" dirty="0"/>
              <a:t>Elma Lewis</a:t>
            </a:r>
          </a:p>
        </p:txBody>
      </p:sp>
      <p:pic>
        <p:nvPicPr>
          <p:cNvPr id="3082" name="Picture 10">
            <a:extLst>
              <a:ext uri="{FF2B5EF4-FFF2-40B4-BE49-F238E27FC236}">
                <a16:creationId xmlns:a16="http://schemas.microsoft.com/office/drawing/2014/main" id="{073788BE-C554-0C8C-38B7-C137368C1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0785" y="742094"/>
            <a:ext cx="2203213" cy="22931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F15573E-993E-34B1-2160-DE9A4EE6AE3A}"/>
              </a:ext>
            </a:extLst>
          </p:cNvPr>
          <p:cNvSpPr txBox="1"/>
          <p:nvPr/>
        </p:nvSpPr>
        <p:spPr>
          <a:xfrm>
            <a:off x="4820459" y="3197820"/>
            <a:ext cx="2503864" cy="369332"/>
          </a:xfrm>
          <a:prstGeom prst="rect">
            <a:avLst/>
          </a:prstGeom>
          <a:noFill/>
        </p:spPr>
        <p:txBody>
          <a:bodyPr wrap="square" rtlCol="0">
            <a:spAutoFit/>
          </a:bodyPr>
          <a:lstStyle/>
          <a:p>
            <a:pPr algn="ctr"/>
            <a:r>
              <a:rPr lang="en-US" dirty="0"/>
              <a:t>John Woodrow Wilson</a:t>
            </a:r>
          </a:p>
        </p:txBody>
      </p:sp>
      <p:sp>
        <p:nvSpPr>
          <p:cNvPr id="10" name="TextBox 9">
            <a:extLst>
              <a:ext uri="{FF2B5EF4-FFF2-40B4-BE49-F238E27FC236}">
                <a16:creationId xmlns:a16="http://schemas.microsoft.com/office/drawing/2014/main" id="{98703593-DD33-EFFB-7A33-7AFD960EA215}"/>
              </a:ext>
            </a:extLst>
          </p:cNvPr>
          <p:cNvSpPr txBox="1"/>
          <p:nvPr/>
        </p:nvSpPr>
        <p:spPr>
          <a:xfrm>
            <a:off x="7459889" y="766445"/>
            <a:ext cx="2369911" cy="2031325"/>
          </a:xfrm>
          <a:prstGeom prst="rect">
            <a:avLst/>
          </a:prstGeom>
          <a:noFill/>
        </p:spPr>
        <p:txBody>
          <a:bodyPr wrap="square" rtlCol="0">
            <a:spAutoFit/>
          </a:bodyPr>
          <a:lstStyle/>
          <a:p>
            <a:pPr algn="ctr"/>
            <a:r>
              <a:rPr lang="en-US" dirty="0"/>
              <a:t>Considering other candidates with local connections to Boston with emphasis on Roxbury and Dorchester</a:t>
            </a:r>
          </a:p>
        </p:txBody>
      </p:sp>
    </p:spTree>
    <p:extLst>
      <p:ext uri="{BB962C8B-B14F-4D97-AF65-F5344CB8AC3E}">
        <p14:creationId xmlns:p14="http://schemas.microsoft.com/office/powerpoint/2010/main" val="625299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CE9BE-FE5D-B202-C17E-B40C62CF54D7}"/>
            </a:ext>
          </a:extLst>
        </p:cNvPr>
        <p:cNvGrpSpPr/>
        <p:nvPr/>
      </p:nvGrpSpPr>
      <p:grpSpPr>
        <a:xfrm>
          <a:off x="0" y="0"/>
          <a:ext cx="0" cy="0"/>
          <a:chOff x="0" y="0"/>
          <a:chExt cx="0" cy="0"/>
        </a:xfrm>
      </p:grpSpPr>
      <p:sp>
        <p:nvSpPr>
          <p:cNvPr id="5" name="PlaceHolder 1">
            <a:extLst>
              <a:ext uri="{FF2B5EF4-FFF2-40B4-BE49-F238E27FC236}">
                <a16:creationId xmlns:a16="http://schemas.microsoft.com/office/drawing/2014/main" id="{DC3CDDF9-0185-4BC2-D79A-96C47163CB2A}"/>
              </a:ext>
            </a:extLst>
          </p:cNvPr>
          <p:cNvSpPr>
            <a:spLocks noGrp="1"/>
          </p:cNvSpPr>
          <p:nvPr>
            <p:ph type="title"/>
          </p:nvPr>
        </p:nvSpPr>
        <p:spPr>
          <a:xfrm>
            <a:off x="504000" y="226080"/>
            <a:ext cx="9325800" cy="470710"/>
          </a:xfrm>
          <a:prstGeom prst="rect">
            <a:avLst/>
          </a:prstGeom>
          <a:noFill/>
          <a:ln w="0">
            <a:noFill/>
          </a:ln>
        </p:spPr>
        <p:txBody>
          <a:bodyPr lIns="0" tIns="0" rIns="0" bIns="0" anchor="ctr">
            <a:noAutofit/>
          </a:bodyPr>
          <a:lstStyle/>
          <a:p>
            <a:pPr algn="ctr"/>
            <a:r>
              <a:rPr lang="en-US" sz="2400" b="1" dirty="0">
                <a:solidFill>
                  <a:srgbClr val="C00000"/>
                </a:solidFill>
                <a:latin typeface="Times New Roman" panose="02020603050405020304" pitchFamily="18" charset="0"/>
                <a:ea typeface="+mn-ea"/>
                <a:cs typeface="Times New Roman" panose="02020603050405020304" pitchFamily="18" charset="0"/>
              </a:rPr>
              <a:t>Research into Past Uses and Occupants of the </a:t>
            </a:r>
            <a:r>
              <a:rPr lang="en-US" sz="2400" b="1" dirty="0" err="1">
                <a:solidFill>
                  <a:srgbClr val="C00000"/>
                </a:solidFill>
                <a:latin typeface="Times New Roman" panose="02020603050405020304" pitchFamily="18" charset="0"/>
                <a:ea typeface="+mn-ea"/>
                <a:cs typeface="Times New Roman" panose="02020603050405020304" pitchFamily="18" charset="0"/>
              </a:rPr>
              <a:t>Nawn</a:t>
            </a:r>
            <a:r>
              <a:rPr lang="en-US" sz="2400" b="1" dirty="0">
                <a:solidFill>
                  <a:srgbClr val="C00000"/>
                </a:solidFill>
                <a:latin typeface="Times New Roman" panose="02020603050405020304" pitchFamily="18" charset="0"/>
                <a:ea typeface="+mn-ea"/>
                <a:cs typeface="Times New Roman" panose="02020603050405020304" pitchFamily="18" charset="0"/>
              </a:rPr>
              <a:t> Factory</a:t>
            </a:r>
          </a:p>
        </p:txBody>
      </p:sp>
      <p:pic>
        <p:nvPicPr>
          <p:cNvPr id="6" name="Picture 5">
            <a:extLst>
              <a:ext uri="{FF2B5EF4-FFF2-40B4-BE49-F238E27FC236}">
                <a16:creationId xmlns:a16="http://schemas.microsoft.com/office/drawing/2014/main" id="{5962CC1E-32B9-5EEA-9BB8-66B4A71EF123}"/>
              </a:ext>
            </a:extLst>
          </p:cNvPr>
          <p:cNvPicPr/>
          <p:nvPr/>
        </p:nvPicPr>
        <p:blipFill>
          <a:blip r:embed="rId2"/>
          <a:stretch/>
        </p:blipFill>
        <p:spPr>
          <a:xfrm>
            <a:off x="6711480" y="3886200"/>
            <a:ext cx="3118320" cy="1182960"/>
          </a:xfrm>
          <a:prstGeom prst="rect">
            <a:avLst/>
          </a:prstGeom>
          <a:ln w="0">
            <a:noFill/>
          </a:ln>
        </p:spPr>
      </p:pic>
      <p:sp>
        <p:nvSpPr>
          <p:cNvPr id="7" name="TextBox 6">
            <a:extLst>
              <a:ext uri="{FF2B5EF4-FFF2-40B4-BE49-F238E27FC236}">
                <a16:creationId xmlns:a16="http://schemas.microsoft.com/office/drawing/2014/main" id="{82C47EFE-F681-D143-F365-6E44B94416C7}"/>
              </a:ext>
            </a:extLst>
          </p:cNvPr>
          <p:cNvSpPr txBox="1"/>
          <p:nvPr/>
        </p:nvSpPr>
        <p:spPr>
          <a:xfrm>
            <a:off x="7772400" y="5069160"/>
            <a:ext cx="1595520" cy="60228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Jon Smalls</a:t>
            </a:r>
          </a:p>
        </p:txBody>
      </p:sp>
      <p:sp>
        <p:nvSpPr>
          <p:cNvPr id="10" name="TextBox 9">
            <a:extLst>
              <a:ext uri="{FF2B5EF4-FFF2-40B4-BE49-F238E27FC236}">
                <a16:creationId xmlns:a16="http://schemas.microsoft.com/office/drawing/2014/main" id="{3F14EE25-3BDB-A64B-2CC9-DA63B729CC36}"/>
              </a:ext>
            </a:extLst>
          </p:cNvPr>
          <p:cNvSpPr txBox="1"/>
          <p:nvPr/>
        </p:nvSpPr>
        <p:spPr>
          <a:xfrm>
            <a:off x="7459889" y="766445"/>
            <a:ext cx="2369911" cy="2308324"/>
          </a:xfrm>
          <a:prstGeom prst="rect">
            <a:avLst/>
          </a:prstGeom>
          <a:noFill/>
        </p:spPr>
        <p:txBody>
          <a:bodyPr wrap="square" rtlCol="0">
            <a:spAutoFit/>
          </a:bodyPr>
          <a:lstStyle/>
          <a:p>
            <a:pPr marL="285750" indent="-285750">
              <a:buFontTx/>
              <a:buChar char="-"/>
            </a:pPr>
            <a:r>
              <a:rPr lang="en-US" dirty="0"/>
              <a:t>Efforts to capture evidence of past businesses in the </a:t>
            </a:r>
            <a:r>
              <a:rPr lang="en-US" dirty="0" err="1"/>
              <a:t>Nawn</a:t>
            </a:r>
            <a:r>
              <a:rPr lang="en-US" dirty="0"/>
              <a:t> Factory</a:t>
            </a:r>
          </a:p>
          <a:p>
            <a:pPr marL="285750" indent="-285750">
              <a:buFontTx/>
              <a:buChar char="-"/>
            </a:pPr>
            <a:endParaRPr lang="en-US" dirty="0"/>
          </a:p>
          <a:p>
            <a:pPr marL="285750" indent="-285750">
              <a:buFontTx/>
              <a:buChar char="-"/>
            </a:pPr>
            <a:r>
              <a:rPr lang="en-US" dirty="0"/>
              <a:t>Unsure of how much evidence is still discoverable</a:t>
            </a:r>
          </a:p>
        </p:txBody>
      </p:sp>
      <p:pic>
        <p:nvPicPr>
          <p:cNvPr id="1026" name="Picture 2" descr="© Frank H. Jump">
            <a:extLst>
              <a:ext uri="{FF2B5EF4-FFF2-40B4-BE49-F238E27FC236}">
                <a16:creationId xmlns:a16="http://schemas.microsoft.com/office/drawing/2014/main" id="{1BD8D8D2-BD45-EC76-475C-C7631FF54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0" y="2835275"/>
            <a:ext cx="3413881" cy="25604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896890-DE2F-3895-231E-EEB3C29EC23D}"/>
              </a:ext>
            </a:extLst>
          </p:cNvPr>
          <p:cNvPicPr>
            <a:picLocks noChangeAspect="1"/>
          </p:cNvPicPr>
          <p:nvPr/>
        </p:nvPicPr>
        <p:blipFill>
          <a:blip r:embed="rId4"/>
          <a:stretch>
            <a:fillRect/>
          </a:stretch>
        </p:blipFill>
        <p:spPr>
          <a:xfrm>
            <a:off x="504000" y="696790"/>
            <a:ext cx="4015749" cy="2116581"/>
          </a:xfrm>
          <a:prstGeom prst="rect">
            <a:avLst/>
          </a:prstGeom>
        </p:spPr>
      </p:pic>
      <p:sp>
        <p:nvSpPr>
          <p:cNvPr id="11" name="TextBox 10">
            <a:extLst>
              <a:ext uri="{FF2B5EF4-FFF2-40B4-BE49-F238E27FC236}">
                <a16:creationId xmlns:a16="http://schemas.microsoft.com/office/drawing/2014/main" id="{FD83E9A0-BDE5-0C53-A1A0-E1DB4E0ADAA0}"/>
              </a:ext>
            </a:extLst>
          </p:cNvPr>
          <p:cNvSpPr txBox="1"/>
          <p:nvPr/>
        </p:nvSpPr>
        <p:spPr>
          <a:xfrm>
            <a:off x="4833257" y="766445"/>
            <a:ext cx="2281646" cy="2031325"/>
          </a:xfrm>
          <a:prstGeom prst="rect">
            <a:avLst/>
          </a:prstGeom>
          <a:noFill/>
        </p:spPr>
        <p:txBody>
          <a:bodyPr wrap="square" rtlCol="0">
            <a:spAutoFit/>
          </a:bodyPr>
          <a:lstStyle/>
          <a:p>
            <a:pPr marL="285750" indent="-285750">
              <a:buFontTx/>
              <a:buChar char="-"/>
            </a:pPr>
            <a:r>
              <a:rPr lang="en-US" dirty="0" err="1"/>
              <a:t>Bostonia</a:t>
            </a:r>
            <a:r>
              <a:rPr lang="en-US" dirty="0"/>
              <a:t> Cigar logo on the </a:t>
            </a:r>
            <a:r>
              <a:rPr lang="en-US" dirty="0" err="1"/>
              <a:t>Nawn</a:t>
            </a:r>
            <a:r>
              <a:rPr lang="en-US" dirty="0"/>
              <a:t> Factory</a:t>
            </a:r>
          </a:p>
          <a:p>
            <a:pPr marL="285750" indent="-285750">
              <a:buFontTx/>
              <a:buChar char="-"/>
            </a:pPr>
            <a:endParaRPr lang="en-US" dirty="0"/>
          </a:p>
          <a:p>
            <a:pPr marL="285750" indent="-285750">
              <a:buFontTx/>
              <a:buChar char="-"/>
            </a:pPr>
            <a:r>
              <a:rPr lang="en-US" dirty="0"/>
              <a:t>Evidence of automotive parts retailer</a:t>
            </a:r>
          </a:p>
        </p:txBody>
      </p:sp>
      <p:sp>
        <p:nvSpPr>
          <p:cNvPr id="13" name="TextBox 12">
            <a:extLst>
              <a:ext uri="{FF2B5EF4-FFF2-40B4-BE49-F238E27FC236}">
                <a16:creationId xmlns:a16="http://schemas.microsoft.com/office/drawing/2014/main" id="{5BD3649F-A3C1-8797-713A-58A30E565E43}"/>
              </a:ext>
            </a:extLst>
          </p:cNvPr>
          <p:cNvSpPr txBox="1"/>
          <p:nvPr/>
        </p:nvSpPr>
        <p:spPr>
          <a:xfrm>
            <a:off x="4833257" y="3238317"/>
            <a:ext cx="2281646" cy="1200329"/>
          </a:xfrm>
          <a:prstGeom prst="rect">
            <a:avLst/>
          </a:prstGeom>
          <a:noFill/>
        </p:spPr>
        <p:txBody>
          <a:bodyPr wrap="square" rtlCol="0">
            <a:spAutoFit/>
          </a:bodyPr>
          <a:lstStyle/>
          <a:p>
            <a:pPr marL="285750" indent="-285750">
              <a:buFontTx/>
              <a:buChar char="-"/>
            </a:pPr>
            <a:r>
              <a:rPr lang="en-US" dirty="0"/>
              <a:t>Clearer </a:t>
            </a:r>
            <a:r>
              <a:rPr lang="en-US" dirty="0" err="1"/>
              <a:t>Bostonia</a:t>
            </a:r>
            <a:r>
              <a:rPr lang="en-US" dirty="0"/>
              <a:t> Cigar logo at Blackstone Street in Haymarket</a:t>
            </a:r>
          </a:p>
        </p:txBody>
      </p:sp>
    </p:spTree>
    <p:extLst>
      <p:ext uri="{BB962C8B-B14F-4D97-AF65-F5344CB8AC3E}">
        <p14:creationId xmlns:p14="http://schemas.microsoft.com/office/powerpoint/2010/main" val="1084308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ED465-2776-2235-978C-ABEF29D91DFA}"/>
            </a:ext>
          </a:extLst>
        </p:cNvPr>
        <p:cNvGrpSpPr/>
        <p:nvPr/>
      </p:nvGrpSpPr>
      <p:grpSpPr>
        <a:xfrm>
          <a:off x="0" y="0"/>
          <a:ext cx="0" cy="0"/>
          <a:chOff x="0" y="0"/>
          <a:chExt cx="0" cy="0"/>
        </a:xfrm>
      </p:grpSpPr>
      <p:sp>
        <p:nvSpPr>
          <p:cNvPr id="5" name="PlaceHolder 1">
            <a:extLst>
              <a:ext uri="{FF2B5EF4-FFF2-40B4-BE49-F238E27FC236}">
                <a16:creationId xmlns:a16="http://schemas.microsoft.com/office/drawing/2014/main" id="{D2748BB9-E8B3-D305-8C1C-909A8998193E}"/>
              </a:ext>
            </a:extLst>
          </p:cNvPr>
          <p:cNvSpPr>
            <a:spLocks noGrp="1"/>
          </p:cNvSpPr>
          <p:nvPr>
            <p:ph type="title"/>
          </p:nvPr>
        </p:nvSpPr>
        <p:spPr>
          <a:xfrm>
            <a:off x="504000" y="226080"/>
            <a:ext cx="9325800" cy="470710"/>
          </a:xfrm>
          <a:prstGeom prst="rect">
            <a:avLst/>
          </a:prstGeom>
          <a:noFill/>
          <a:ln w="0">
            <a:noFill/>
          </a:ln>
        </p:spPr>
        <p:txBody>
          <a:bodyPr lIns="0" tIns="0" rIns="0" bIns="0" anchor="ctr">
            <a:noAutofit/>
          </a:bodyPr>
          <a:lstStyle/>
          <a:p>
            <a:pPr algn="ctr"/>
            <a:r>
              <a:rPr lang="en-US" sz="2400" b="1" dirty="0">
                <a:solidFill>
                  <a:srgbClr val="C00000"/>
                </a:solidFill>
                <a:latin typeface="Times New Roman" panose="02020603050405020304" pitchFamily="18" charset="0"/>
                <a:ea typeface="+mn-ea"/>
                <a:cs typeface="Times New Roman" panose="02020603050405020304" pitchFamily="18" charset="0"/>
              </a:rPr>
              <a:t>Research into Past Uses and Occupants of the </a:t>
            </a:r>
            <a:r>
              <a:rPr lang="en-US" sz="2400" b="1" dirty="0" err="1">
                <a:solidFill>
                  <a:srgbClr val="C00000"/>
                </a:solidFill>
                <a:latin typeface="Times New Roman" panose="02020603050405020304" pitchFamily="18" charset="0"/>
                <a:ea typeface="+mn-ea"/>
                <a:cs typeface="Times New Roman" panose="02020603050405020304" pitchFamily="18" charset="0"/>
              </a:rPr>
              <a:t>Nawn</a:t>
            </a:r>
            <a:r>
              <a:rPr lang="en-US" sz="2400" b="1" dirty="0">
                <a:solidFill>
                  <a:srgbClr val="C00000"/>
                </a:solidFill>
                <a:latin typeface="Times New Roman" panose="02020603050405020304" pitchFamily="18" charset="0"/>
                <a:ea typeface="+mn-ea"/>
                <a:cs typeface="Times New Roman" panose="02020603050405020304" pitchFamily="18" charset="0"/>
              </a:rPr>
              <a:t> Factory</a:t>
            </a:r>
          </a:p>
        </p:txBody>
      </p:sp>
      <p:pic>
        <p:nvPicPr>
          <p:cNvPr id="6" name="Picture 5">
            <a:extLst>
              <a:ext uri="{FF2B5EF4-FFF2-40B4-BE49-F238E27FC236}">
                <a16:creationId xmlns:a16="http://schemas.microsoft.com/office/drawing/2014/main" id="{5F942EA1-305D-0226-6F67-2D65E061B075}"/>
              </a:ext>
            </a:extLst>
          </p:cNvPr>
          <p:cNvPicPr/>
          <p:nvPr/>
        </p:nvPicPr>
        <p:blipFill>
          <a:blip r:embed="rId2"/>
          <a:stretch/>
        </p:blipFill>
        <p:spPr>
          <a:xfrm>
            <a:off x="6711480" y="3886200"/>
            <a:ext cx="3118320" cy="1182960"/>
          </a:xfrm>
          <a:prstGeom prst="rect">
            <a:avLst/>
          </a:prstGeom>
          <a:ln w="0">
            <a:noFill/>
          </a:ln>
        </p:spPr>
      </p:pic>
      <p:sp>
        <p:nvSpPr>
          <p:cNvPr id="7" name="TextBox 6">
            <a:extLst>
              <a:ext uri="{FF2B5EF4-FFF2-40B4-BE49-F238E27FC236}">
                <a16:creationId xmlns:a16="http://schemas.microsoft.com/office/drawing/2014/main" id="{245822FD-37CA-1596-F9EA-AB37868F9B33}"/>
              </a:ext>
            </a:extLst>
          </p:cNvPr>
          <p:cNvSpPr txBox="1"/>
          <p:nvPr/>
        </p:nvSpPr>
        <p:spPr>
          <a:xfrm>
            <a:off x="7772400" y="5069160"/>
            <a:ext cx="1595520" cy="60228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Jon Smalls</a:t>
            </a:r>
          </a:p>
        </p:txBody>
      </p:sp>
      <p:sp>
        <p:nvSpPr>
          <p:cNvPr id="10" name="TextBox 9">
            <a:extLst>
              <a:ext uri="{FF2B5EF4-FFF2-40B4-BE49-F238E27FC236}">
                <a16:creationId xmlns:a16="http://schemas.microsoft.com/office/drawing/2014/main" id="{86E4B621-DA79-FA53-D1F9-5B06D8B9D801}"/>
              </a:ext>
            </a:extLst>
          </p:cNvPr>
          <p:cNvSpPr txBox="1"/>
          <p:nvPr/>
        </p:nvSpPr>
        <p:spPr>
          <a:xfrm>
            <a:off x="6557555" y="766445"/>
            <a:ext cx="3272246" cy="646331"/>
          </a:xfrm>
          <a:prstGeom prst="rect">
            <a:avLst/>
          </a:prstGeom>
          <a:noFill/>
        </p:spPr>
        <p:txBody>
          <a:bodyPr wrap="square" rtlCol="0">
            <a:spAutoFit/>
          </a:bodyPr>
          <a:lstStyle/>
          <a:p>
            <a:pPr marL="285750" indent="-285750">
              <a:buFontTx/>
              <a:buChar char="-"/>
            </a:pPr>
            <a:r>
              <a:rPr lang="en-US" dirty="0"/>
              <a:t>Archival photo of </a:t>
            </a:r>
            <a:r>
              <a:rPr lang="en-US" dirty="0" err="1"/>
              <a:t>Bostonia</a:t>
            </a:r>
            <a:r>
              <a:rPr lang="en-US" dirty="0"/>
              <a:t> Cigar logo in North End</a:t>
            </a:r>
          </a:p>
        </p:txBody>
      </p:sp>
      <p:pic>
        <p:nvPicPr>
          <p:cNvPr id="3074" name="Picture 2" descr="1950s">
            <a:extLst>
              <a:ext uri="{FF2B5EF4-FFF2-40B4-BE49-F238E27FC236}">
                <a16:creationId xmlns:a16="http://schemas.microsoft.com/office/drawing/2014/main" id="{C5DBA96E-B831-8868-AA40-491F53CB0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12" y="766444"/>
            <a:ext cx="5938887" cy="47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25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656280"/>
            <a:ext cx="9071640" cy="94392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Rockwell"/>
              </a:rPr>
              <a:t>Questions?</a:t>
            </a:r>
            <a:endParaRPr lang="en-US" sz="4400" b="0" strike="noStrike" spc="-1">
              <a:solidFill>
                <a:srgbClr val="000000"/>
              </a:solidFill>
              <a:latin typeface="Arial"/>
            </a:endParaRPr>
          </a:p>
        </p:txBody>
      </p:sp>
      <p:pic>
        <p:nvPicPr>
          <p:cNvPr id="139" name="Picture 138"/>
          <p:cNvPicPr/>
          <p:nvPr/>
        </p:nvPicPr>
        <p:blipFill>
          <a:blip r:embed="rId2"/>
          <a:stretch/>
        </p:blipFill>
        <p:spPr>
          <a:xfrm>
            <a:off x="0" y="2431440"/>
            <a:ext cx="10058400" cy="3044880"/>
          </a:xfrm>
          <a:prstGeom prst="rect">
            <a:avLst/>
          </a:prstGeom>
          <a:ln w="0">
            <a:noFill/>
          </a:ln>
        </p:spPr>
      </p:pic>
      <p:sp>
        <p:nvSpPr>
          <p:cNvPr id="140" name="TextBox 139"/>
          <p:cNvSpPr txBox="1"/>
          <p:nvPr/>
        </p:nvSpPr>
        <p:spPr>
          <a:xfrm>
            <a:off x="3886200" y="1600200"/>
            <a:ext cx="3200400" cy="318960"/>
          </a:xfrm>
          <a:prstGeom prst="rect">
            <a:avLst/>
          </a:prstGeom>
          <a:noFill/>
          <a:ln w="0">
            <a:noFill/>
          </a:ln>
        </p:spPr>
        <p:txBody>
          <a:bodyPr lIns="90000" tIns="45000" rIns="90000" bIns="45000" anchor="t">
            <a:noAutofit/>
          </a:bodyPr>
          <a:lstStyle/>
          <a:p>
            <a:r>
              <a:rPr lang="en-US" sz="1800" b="0" strike="noStrike" spc="-1">
                <a:solidFill>
                  <a:srgbClr val="000000"/>
                </a:solidFill>
                <a:latin typeface="Rockwell"/>
              </a:rPr>
              <a:t>hello@theNawn.org</a:t>
            </a:r>
            <a:endParaRPr lang="en-US" sz="1800" b="0" strike="noStrike" spc="-1">
              <a:solidFill>
                <a:srgbClr val="000000"/>
              </a:solidFill>
              <a:latin typeface="Arial"/>
            </a:endParaRPr>
          </a:p>
        </p:txBody>
      </p:sp>
      <p:pic>
        <p:nvPicPr>
          <p:cNvPr id="141" name="Picture 140"/>
          <p:cNvPicPr/>
          <p:nvPr/>
        </p:nvPicPr>
        <p:blipFill>
          <a:blip r:embed="rId3"/>
          <a:stretch/>
        </p:blipFill>
        <p:spPr>
          <a:xfrm>
            <a:off x="8341920" y="4227120"/>
            <a:ext cx="1030680" cy="1030680"/>
          </a:xfrm>
          <a:prstGeom prst="rect">
            <a:avLst/>
          </a:prstGeom>
          <a:ln w="0">
            <a:noFill/>
          </a:ln>
        </p:spPr>
      </p:pic>
      <p:pic>
        <p:nvPicPr>
          <p:cNvPr id="142" name="Picture 141"/>
          <p:cNvPicPr/>
          <p:nvPr/>
        </p:nvPicPr>
        <p:blipFill>
          <a:blip r:embed="rId4"/>
          <a:stretch/>
        </p:blipFill>
        <p:spPr>
          <a:xfrm>
            <a:off x="6025320" y="4398840"/>
            <a:ext cx="1975680" cy="858960"/>
          </a:xfrm>
          <a:prstGeom prst="rect">
            <a:avLst/>
          </a:prstGeom>
          <a:ln w="0">
            <a:noFill/>
          </a:ln>
        </p:spPr>
      </p:pic>
      <p:pic>
        <p:nvPicPr>
          <p:cNvPr id="143" name="Picture 142"/>
          <p:cNvPicPr/>
          <p:nvPr/>
        </p:nvPicPr>
        <p:blipFill>
          <a:blip r:embed="rId5"/>
          <a:stretch/>
        </p:blipFill>
        <p:spPr>
          <a:xfrm>
            <a:off x="3657600" y="4114800"/>
            <a:ext cx="2180520" cy="13082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FBD504-E133-943D-5A46-C3E025D08B47}"/>
              </a:ext>
            </a:extLst>
          </p:cNvPr>
          <p:cNvPicPr/>
          <p:nvPr/>
        </p:nvPicPr>
        <p:blipFill>
          <a:blip r:embed="rId2"/>
          <a:stretch/>
        </p:blipFill>
        <p:spPr>
          <a:xfrm>
            <a:off x="6473623" y="4767943"/>
            <a:ext cx="1346674" cy="718457"/>
          </a:xfrm>
          <a:prstGeom prst="rect">
            <a:avLst/>
          </a:prstGeom>
          <a:ln w="0">
            <a:noFill/>
          </a:ln>
        </p:spPr>
      </p:pic>
      <p:sp>
        <p:nvSpPr>
          <p:cNvPr id="2" name="TextBox 1">
            <a:extLst>
              <a:ext uri="{FF2B5EF4-FFF2-40B4-BE49-F238E27FC236}">
                <a16:creationId xmlns:a16="http://schemas.microsoft.com/office/drawing/2014/main" id="{651B6302-A725-2DE5-6ABF-F59CFA1DFEB1}"/>
              </a:ext>
            </a:extLst>
          </p:cNvPr>
          <p:cNvSpPr txBox="1"/>
          <p:nvPr/>
        </p:nvSpPr>
        <p:spPr>
          <a:xfrm>
            <a:off x="217495" y="259020"/>
            <a:ext cx="9612305" cy="397673"/>
          </a:xfrm>
          <a:prstGeom prst="rect">
            <a:avLst/>
          </a:prstGeom>
          <a:noFill/>
        </p:spPr>
        <p:txBody>
          <a:bodyPr wrap="square" rtlCol="0">
            <a:spAutoFit/>
          </a:bodyPr>
          <a:lstStyle/>
          <a:p>
            <a:pPr algn="ctr"/>
            <a:r>
              <a:rPr lang="en-US" sz="1984" b="1" dirty="0">
                <a:solidFill>
                  <a:srgbClr val="C00000"/>
                </a:solidFill>
                <a:latin typeface="Times New Roman" panose="02020603050405020304" pitchFamily="18" charset="0"/>
                <a:cs typeface="Times New Roman" panose="02020603050405020304" pitchFamily="18" charset="0"/>
              </a:rPr>
              <a:t>ENVIRONMENTAL SETTING AND NATIVE AMERICAN SETTLEMENT </a:t>
            </a:r>
          </a:p>
        </p:txBody>
      </p:sp>
      <p:sp>
        <p:nvSpPr>
          <p:cNvPr id="3" name="TextBox 2">
            <a:extLst>
              <a:ext uri="{FF2B5EF4-FFF2-40B4-BE49-F238E27FC236}">
                <a16:creationId xmlns:a16="http://schemas.microsoft.com/office/drawing/2014/main" id="{DC71748B-11D8-D62C-0835-C5525673DDAF}"/>
              </a:ext>
            </a:extLst>
          </p:cNvPr>
          <p:cNvSpPr txBox="1"/>
          <p:nvPr/>
        </p:nvSpPr>
        <p:spPr>
          <a:xfrm>
            <a:off x="217495" y="853075"/>
            <a:ext cx="9466436" cy="4419415"/>
          </a:xfrm>
          <a:prstGeom prst="rect">
            <a:avLst/>
          </a:prstGeom>
          <a:noFill/>
        </p:spPr>
        <p:txBody>
          <a:bodyPr wrap="square" rtlCol="0">
            <a:spAutoFit/>
          </a:bodyPr>
          <a:lstStyle/>
          <a:p>
            <a:pPr marL="283510" indent="-283510">
              <a:buFont typeface="Wingdings" panose="05000000000000000000" pitchFamily="2" charset="2"/>
              <a:buChar char="§"/>
            </a:pPr>
            <a:r>
              <a:rPr lang="en-US" sz="1654" b="1" dirty="0">
                <a:latin typeface="Verdana" panose="020B0604030504040204" pitchFamily="34" charset="0"/>
                <a:ea typeface="Verdana" panose="020B0604030504040204" pitchFamily="34" charset="0"/>
                <a:cs typeface="Times New Roman" panose="02020603050405020304" pitchFamily="18" charset="0"/>
              </a:rPr>
              <a:t>Before Euro-American development, vicinity of </a:t>
            </a:r>
            <a:r>
              <a:rPr lang="en-US" sz="1654" b="1" dirty="0" err="1">
                <a:latin typeface="Verdana" panose="020B0604030504040204" pitchFamily="34" charset="0"/>
                <a:ea typeface="Verdana" panose="020B0604030504040204" pitchFamily="34" charset="0"/>
                <a:cs typeface="Times New Roman" panose="02020603050405020304" pitchFamily="18" charset="0"/>
              </a:rPr>
              <a:t>Nawn</a:t>
            </a:r>
            <a:r>
              <a:rPr lang="en-US" sz="1654" b="1" dirty="0">
                <a:latin typeface="Verdana" panose="020B0604030504040204" pitchFamily="34" charset="0"/>
                <a:ea typeface="Verdana" panose="020B0604030504040204" pitchFamily="34" charset="0"/>
                <a:cs typeface="Times New Roman" panose="02020603050405020304" pitchFamily="18" charset="0"/>
              </a:rPr>
              <a:t> Factory contained estuary environments with salt marsh, tidal creeks; Stony and Smelt Brooks entered extensive marshes north of Boston Neck. </a:t>
            </a:r>
          </a:p>
          <a:p>
            <a:pPr marL="283510" indent="-283510">
              <a:buFont typeface="Wingdings" panose="05000000000000000000" pitchFamily="2" charset="2"/>
              <a:buChar char="§"/>
            </a:pPr>
            <a:endParaRPr lang="en-US" sz="1654" b="1" dirty="0">
              <a:latin typeface="Times New Roman" panose="02020603050405020304" pitchFamily="18" charset="0"/>
              <a:cs typeface="Times New Roman" panose="02020603050405020304" pitchFamily="18" charset="0"/>
            </a:endParaRPr>
          </a:p>
          <a:p>
            <a:pPr marL="283510" indent="-283510">
              <a:buFont typeface="Wingdings" panose="05000000000000000000" pitchFamily="2" charset="2"/>
              <a:buChar char="§"/>
            </a:pPr>
            <a:r>
              <a:rPr lang="en-US" sz="1654" b="1" dirty="0">
                <a:latin typeface="Verdana" panose="020B0604030504040204" pitchFamily="34" charset="0"/>
                <a:ea typeface="Verdana" panose="020B0604030504040204" pitchFamily="34" charset="0"/>
                <a:cs typeface="Times New Roman" panose="02020603050405020304" pitchFamily="18" charset="0"/>
              </a:rPr>
              <a:t>Boston Neck was a narrow strip of well drained land, likely with Native American trail (present Washington Street) leading from Roxbury highlands to </a:t>
            </a:r>
            <a:r>
              <a:rPr lang="en-US" sz="1654" b="1" dirty="0" err="1">
                <a:latin typeface="Verdana" panose="020B0604030504040204" pitchFamily="34" charset="0"/>
                <a:ea typeface="Verdana" panose="020B0604030504040204" pitchFamily="34" charset="0"/>
                <a:cs typeface="Times New Roman" panose="02020603050405020304" pitchFamily="18" charset="0"/>
              </a:rPr>
              <a:t>Mishawaumuk</a:t>
            </a:r>
            <a:r>
              <a:rPr lang="en-US" sz="1654" b="1" dirty="0">
                <a:latin typeface="Verdana" panose="020B0604030504040204" pitchFamily="34" charset="0"/>
                <a:ea typeface="Verdana" panose="020B0604030504040204" pitchFamily="34" charset="0"/>
                <a:cs typeface="Times New Roman" panose="02020603050405020304" pitchFamily="18" charset="0"/>
              </a:rPr>
              <a:t> peninsula (present center of Boston).</a:t>
            </a:r>
          </a:p>
          <a:p>
            <a:pPr marL="283510" indent="-283510">
              <a:buFont typeface="Wingdings" panose="05000000000000000000" pitchFamily="2" charset="2"/>
              <a:buChar char="§"/>
            </a:pPr>
            <a:endParaRPr lang="en-US" sz="1984" b="1" dirty="0">
              <a:latin typeface="Verdana" panose="020B0604030504040204" pitchFamily="34" charset="0"/>
              <a:ea typeface="Verdana" panose="020B0604030504040204" pitchFamily="34" charset="0"/>
              <a:cs typeface="Times New Roman" panose="02020603050405020304" pitchFamily="18" charset="0"/>
            </a:endParaRPr>
          </a:p>
          <a:p>
            <a:pPr marL="283510" indent="-283510">
              <a:buFont typeface="Wingdings" panose="05000000000000000000" pitchFamily="2" charset="2"/>
              <a:buChar char="§"/>
            </a:pPr>
            <a:r>
              <a:rPr lang="en-US" sz="1654" b="1" dirty="0">
                <a:latin typeface="Verdana" panose="020B0604030504040204" pitchFamily="34" charset="0"/>
                <a:ea typeface="Verdana" panose="020B0604030504040204" pitchFamily="34" charset="0"/>
                <a:cs typeface="Times New Roman" panose="02020603050405020304" pitchFamily="18" charset="0"/>
              </a:rPr>
              <a:t>Pre-contact period Native American settlement in Roxbury known from archaeological sites in Eliot Square and Stony Brook drainage (SW corridor), occupation from about 7000 (Middle Archaic period) to at least 3000 years ago (Transitional Archaic period).</a:t>
            </a:r>
          </a:p>
          <a:p>
            <a:endParaRPr lang="en-US" sz="1654" dirty="0">
              <a:latin typeface="Verdana" panose="020B0604030504040204" pitchFamily="34" charset="0"/>
              <a:ea typeface="Verdana" panose="020B0604030504040204" pitchFamily="34" charset="0"/>
              <a:cs typeface="Times New Roman" panose="02020603050405020304" pitchFamily="18" charset="0"/>
            </a:endParaRPr>
          </a:p>
          <a:p>
            <a:pPr marL="283510" indent="-283510">
              <a:buFont typeface="Wingdings" panose="05000000000000000000" pitchFamily="2" charset="2"/>
              <a:buChar char="§"/>
            </a:pPr>
            <a:r>
              <a:rPr lang="en-US" sz="1654" b="1" dirty="0">
                <a:latin typeface="Verdana" panose="020B0604030504040204" pitchFamily="34" charset="0"/>
                <a:ea typeface="Verdana" panose="020B0604030504040204" pitchFamily="34" charset="0"/>
              </a:rPr>
              <a:t>Although expected based on environmental setting, no Native American sites found on </a:t>
            </a:r>
            <a:r>
              <a:rPr lang="en-US" sz="1654" b="1" dirty="0" err="1">
                <a:latin typeface="Verdana" panose="020B0604030504040204" pitchFamily="34" charset="0"/>
                <a:ea typeface="Verdana" panose="020B0604030504040204" pitchFamily="34" charset="0"/>
              </a:rPr>
              <a:t>Nawn</a:t>
            </a:r>
            <a:r>
              <a:rPr lang="en-US" sz="1654" b="1" dirty="0">
                <a:latin typeface="Verdana" panose="020B0604030504040204" pitchFamily="34" charset="0"/>
                <a:ea typeface="Verdana" panose="020B0604030504040204" pitchFamily="34" charset="0"/>
              </a:rPr>
              <a:t> Factory parcel in archaeological investigations</a:t>
            </a:r>
            <a:r>
              <a:rPr lang="en-US" sz="1654" dirty="0"/>
              <a:t>.  </a:t>
            </a:r>
            <a:endParaRPr lang="en-US" sz="1488" dirty="0"/>
          </a:p>
          <a:p>
            <a:endParaRPr lang="en-US" sz="1488" dirty="0"/>
          </a:p>
          <a:p>
            <a:endParaRPr lang="en-US" sz="1488" dirty="0"/>
          </a:p>
        </p:txBody>
      </p:sp>
      <p:sp>
        <p:nvSpPr>
          <p:cNvPr id="5" name="TextBox 4">
            <a:extLst>
              <a:ext uri="{FF2B5EF4-FFF2-40B4-BE49-F238E27FC236}">
                <a16:creationId xmlns:a16="http://schemas.microsoft.com/office/drawing/2014/main" id="{6A1E992E-3E86-77F9-0B7F-AC8AAABE40D2}"/>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dirty="0">
                <a:solidFill>
                  <a:srgbClr val="000000"/>
                </a:solidFill>
                <a:latin typeface="Arial"/>
              </a:rPr>
              <a:t>Duncan Ritchie</a:t>
            </a:r>
          </a:p>
        </p:txBody>
      </p:sp>
    </p:spTree>
    <p:extLst>
      <p:ext uri="{BB962C8B-B14F-4D97-AF65-F5344CB8AC3E}">
        <p14:creationId xmlns:p14="http://schemas.microsoft.com/office/powerpoint/2010/main" val="2309691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BA7079-22AC-5DAD-4E85-D49511E241D3}"/>
              </a:ext>
            </a:extLst>
          </p:cNvPr>
          <p:cNvPicPr>
            <a:picLocks noChangeAspect="1"/>
          </p:cNvPicPr>
          <p:nvPr/>
        </p:nvPicPr>
        <p:blipFill>
          <a:blip r:embed="rId2"/>
          <a:stretch>
            <a:fillRect/>
          </a:stretch>
        </p:blipFill>
        <p:spPr>
          <a:xfrm>
            <a:off x="2220096" y="189959"/>
            <a:ext cx="5105545" cy="5285358"/>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B473DE0-25AF-33F3-AE3D-BD80E06E74CA}"/>
                  </a:ext>
                </a:extLst>
              </p14:cNvPr>
              <p14:cNvContentPartPr/>
              <p14:nvPr/>
            </p14:nvContentPartPr>
            <p14:xfrm>
              <a:off x="2029795" y="2868931"/>
              <a:ext cx="298" cy="298"/>
            </p14:xfrm>
          </p:contentPart>
        </mc:Choice>
        <mc:Fallback xmlns="">
          <p:pic>
            <p:nvPicPr>
              <p:cNvPr id="8" name="Ink 7">
                <a:extLst>
                  <a:ext uri="{FF2B5EF4-FFF2-40B4-BE49-F238E27FC236}">
                    <a16:creationId xmlns:a16="http://schemas.microsoft.com/office/drawing/2014/main" id="{EB473DE0-25AF-33F3-AE3D-BD80E06E74CA}"/>
                  </a:ext>
                </a:extLst>
              </p:cNvPr>
              <p:cNvPicPr/>
              <p:nvPr/>
            </p:nvPicPr>
            <p:blipFill>
              <a:blip r:embed="rId4"/>
              <a:stretch>
                <a:fillRect/>
              </a:stretch>
            </p:blipFill>
            <p:spPr>
              <a:xfrm>
                <a:off x="2022345" y="2861481"/>
                <a:ext cx="14900" cy="149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8B70B7B-0756-219B-C776-ECF058B0385F}"/>
                  </a:ext>
                </a:extLst>
              </p14:cNvPr>
              <p14:cNvContentPartPr/>
              <p14:nvPr/>
            </p14:nvContentPartPr>
            <p14:xfrm>
              <a:off x="839750" y="2710731"/>
              <a:ext cx="298" cy="298"/>
            </p14:xfrm>
          </p:contentPart>
        </mc:Choice>
        <mc:Fallback xmlns="">
          <p:pic>
            <p:nvPicPr>
              <p:cNvPr id="11" name="Ink 10">
                <a:extLst>
                  <a:ext uri="{FF2B5EF4-FFF2-40B4-BE49-F238E27FC236}">
                    <a16:creationId xmlns:a16="http://schemas.microsoft.com/office/drawing/2014/main" id="{68B70B7B-0756-219B-C776-ECF058B0385F}"/>
                  </a:ext>
                </a:extLst>
              </p:cNvPr>
              <p:cNvPicPr/>
              <p:nvPr/>
            </p:nvPicPr>
            <p:blipFill>
              <a:blip r:embed="rId4"/>
              <a:stretch>
                <a:fillRect/>
              </a:stretch>
            </p:blipFill>
            <p:spPr>
              <a:xfrm>
                <a:off x="832300" y="2703281"/>
                <a:ext cx="14900" cy="149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2" name="Ink 11">
                <a:extLst>
                  <a:ext uri="{FF2B5EF4-FFF2-40B4-BE49-F238E27FC236}">
                    <a16:creationId xmlns:a16="http://schemas.microsoft.com/office/drawing/2014/main" id="{9839EE91-8FA0-9E3C-9F1B-85834D62D595}"/>
                  </a:ext>
                </a:extLst>
              </p14:cNvPr>
              <p14:cNvContentPartPr/>
              <p14:nvPr/>
            </p14:nvContentPartPr>
            <p14:xfrm>
              <a:off x="648953" y="1252514"/>
              <a:ext cx="55066" cy="52685"/>
            </p14:xfrm>
          </p:contentPart>
        </mc:Choice>
        <mc:Fallback xmlns="">
          <p:pic>
            <p:nvPicPr>
              <p:cNvPr id="12" name="Ink 11">
                <a:extLst>
                  <a:ext uri="{FF2B5EF4-FFF2-40B4-BE49-F238E27FC236}">
                    <a16:creationId xmlns:a16="http://schemas.microsoft.com/office/drawing/2014/main" id="{9839EE91-8FA0-9E3C-9F1B-85834D62D595}"/>
                  </a:ext>
                </a:extLst>
              </p:cNvPr>
              <p:cNvPicPr/>
              <p:nvPr/>
            </p:nvPicPr>
            <p:blipFill>
              <a:blip r:embed="rId7"/>
              <a:stretch>
                <a:fillRect/>
              </a:stretch>
            </p:blipFill>
            <p:spPr>
              <a:xfrm>
                <a:off x="630958" y="1144994"/>
                <a:ext cx="90697" cy="26736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4" name="Ink 13">
                <a:extLst>
                  <a:ext uri="{FF2B5EF4-FFF2-40B4-BE49-F238E27FC236}">
                    <a16:creationId xmlns:a16="http://schemas.microsoft.com/office/drawing/2014/main" id="{DCD75CA2-2216-6157-AEEB-CA924BFC29DB}"/>
                  </a:ext>
                </a:extLst>
              </p14:cNvPr>
              <p14:cNvContentPartPr/>
              <p14:nvPr/>
            </p14:nvContentPartPr>
            <p14:xfrm>
              <a:off x="183121" y="2481536"/>
              <a:ext cx="298" cy="298"/>
            </p14:xfrm>
          </p:contentPart>
        </mc:Choice>
        <mc:Fallback xmlns="">
          <p:pic>
            <p:nvPicPr>
              <p:cNvPr id="14" name="Ink 13">
                <a:extLst>
                  <a:ext uri="{FF2B5EF4-FFF2-40B4-BE49-F238E27FC236}">
                    <a16:creationId xmlns:a16="http://schemas.microsoft.com/office/drawing/2014/main" id="{DCD75CA2-2216-6157-AEEB-CA924BFC29DB}"/>
                  </a:ext>
                </a:extLst>
              </p:cNvPr>
              <p:cNvPicPr/>
              <p:nvPr/>
            </p:nvPicPr>
            <p:blipFill>
              <a:blip r:embed="rId9"/>
              <a:stretch>
                <a:fillRect/>
              </a:stretch>
            </p:blipFill>
            <p:spPr>
              <a:xfrm>
                <a:off x="168221" y="2392136"/>
                <a:ext cx="29800" cy="17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5" name="Ink 14">
                <a:extLst>
                  <a:ext uri="{FF2B5EF4-FFF2-40B4-BE49-F238E27FC236}">
                    <a16:creationId xmlns:a16="http://schemas.microsoft.com/office/drawing/2014/main" id="{E70673BC-6098-00DC-8B74-2D088A181638}"/>
                  </a:ext>
                </a:extLst>
              </p14:cNvPr>
              <p14:cNvContentPartPr/>
              <p14:nvPr/>
            </p14:nvContentPartPr>
            <p14:xfrm>
              <a:off x="2443522" y="1928789"/>
              <a:ext cx="298" cy="3274"/>
            </p14:xfrm>
          </p:contentPart>
        </mc:Choice>
        <mc:Fallback xmlns="">
          <p:pic>
            <p:nvPicPr>
              <p:cNvPr id="15" name="Ink 14">
                <a:extLst>
                  <a:ext uri="{FF2B5EF4-FFF2-40B4-BE49-F238E27FC236}">
                    <a16:creationId xmlns:a16="http://schemas.microsoft.com/office/drawing/2014/main" id="{E70673BC-6098-00DC-8B74-2D088A181638}"/>
                  </a:ext>
                </a:extLst>
              </p:cNvPr>
              <p:cNvPicPr/>
              <p:nvPr/>
            </p:nvPicPr>
            <p:blipFill>
              <a:blip r:embed="rId11"/>
              <a:stretch>
                <a:fillRect/>
              </a:stretch>
            </p:blipFill>
            <p:spPr>
              <a:xfrm>
                <a:off x="2428622" y="1830569"/>
                <a:ext cx="29800" cy="19938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6" name="Ink 15">
                <a:extLst>
                  <a:ext uri="{FF2B5EF4-FFF2-40B4-BE49-F238E27FC236}">
                    <a16:creationId xmlns:a16="http://schemas.microsoft.com/office/drawing/2014/main" id="{58E3BA11-AEF4-F0AC-7673-99726022F002}"/>
                  </a:ext>
                </a:extLst>
              </p14:cNvPr>
              <p14:cNvContentPartPr/>
              <p14:nvPr/>
            </p14:nvContentPartPr>
            <p14:xfrm>
              <a:off x="5225715" y="2077022"/>
              <a:ext cx="341412" cy="8334"/>
            </p14:xfrm>
          </p:contentPart>
        </mc:Choice>
        <mc:Fallback xmlns="">
          <p:pic>
            <p:nvPicPr>
              <p:cNvPr id="16" name="Ink 15">
                <a:extLst>
                  <a:ext uri="{FF2B5EF4-FFF2-40B4-BE49-F238E27FC236}">
                    <a16:creationId xmlns:a16="http://schemas.microsoft.com/office/drawing/2014/main" id="{58E3BA11-AEF4-F0AC-7673-99726022F002}"/>
                  </a:ext>
                </a:extLst>
              </p:cNvPr>
              <p:cNvPicPr/>
              <p:nvPr/>
            </p:nvPicPr>
            <p:blipFill>
              <a:blip r:embed="rId13"/>
              <a:stretch>
                <a:fillRect/>
              </a:stretch>
            </p:blipFill>
            <p:spPr>
              <a:xfrm>
                <a:off x="5207727" y="1972847"/>
                <a:ext cx="377028" cy="21633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7" name="Ink 16">
                <a:extLst>
                  <a:ext uri="{FF2B5EF4-FFF2-40B4-BE49-F238E27FC236}">
                    <a16:creationId xmlns:a16="http://schemas.microsoft.com/office/drawing/2014/main" id="{1CDD72B2-B5ED-7551-8A2C-6A88B6634989}"/>
                  </a:ext>
                </a:extLst>
              </p14:cNvPr>
              <p14:cNvContentPartPr/>
              <p14:nvPr/>
            </p14:nvContentPartPr>
            <p14:xfrm>
              <a:off x="7430455" y="2733949"/>
              <a:ext cx="3274" cy="298"/>
            </p14:xfrm>
          </p:contentPart>
        </mc:Choice>
        <mc:Fallback xmlns="">
          <p:pic>
            <p:nvPicPr>
              <p:cNvPr id="17" name="Ink 16">
                <a:extLst>
                  <a:ext uri="{FF2B5EF4-FFF2-40B4-BE49-F238E27FC236}">
                    <a16:creationId xmlns:a16="http://schemas.microsoft.com/office/drawing/2014/main" id="{1CDD72B2-B5ED-7551-8A2C-6A88B6634989}"/>
                  </a:ext>
                </a:extLst>
              </p:cNvPr>
              <p:cNvPicPr/>
              <p:nvPr/>
            </p:nvPicPr>
            <p:blipFill>
              <a:blip r:embed="rId15"/>
              <a:stretch>
                <a:fillRect/>
              </a:stretch>
            </p:blipFill>
            <p:spPr>
              <a:xfrm>
                <a:off x="7412266" y="2644549"/>
                <a:ext cx="39288" cy="17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8" name="Ink 17">
                <a:extLst>
                  <a:ext uri="{FF2B5EF4-FFF2-40B4-BE49-F238E27FC236}">
                    <a16:creationId xmlns:a16="http://schemas.microsoft.com/office/drawing/2014/main" id="{8EAB52B0-F3EA-E0C3-3214-FCBDD387BECA}"/>
                  </a:ext>
                </a:extLst>
              </p14:cNvPr>
              <p14:cNvContentPartPr/>
              <p14:nvPr/>
            </p14:nvContentPartPr>
            <p14:xfrm>
              <a:off x="1557697" y="2244899"/>
              <a:ext cx="298" cy="298"/>
            </p14:xfrm>
          </p:contentPart>
        </mc:Choice>
        <mc:Fallback xmlns="">
          <p:pic>
            <p:nvPicPr>
              <p:cNvPr id="18" name="Ink 17">
                <a:extLst>
                  <a:ext uri="{FF2B5EF4-FFF2-40B4-BE49-F238E27FC236}">
                    <a16:creationId xmlns:a16="http://schemas.microsoft.com/office/drawing/2014/main" id="{8EAB52B0-F3EA-E0C3-3214-FCBDD387BECA}"/>
                  </a:ext>
                </a:extLst>
              </p:cNvPr>
              <p:cNvPicPr/>
              <p:nvPr/>
            </p:nvPicPr>
            <p:blipFill>
              <a:blip r:embed="rId17"/>
              <a:stretch>
                <a:fillRect/>
              </a:stretch>
            </p:blipFill>
            <p:spPr>
              <a:xfrm>
                <a:off x="1542797" y="2155499"/>
                <a:ext cx="29800" cy="17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9" name="Ink 18">
                <a:extLst>
                  <a:ext uri="{FF2B5EF4-FFF2-40B4-BE49-F238E27FC236}">
                    <a16:creationId xmlns:a16="http://schemas.microsoft.com/office/drawing/2014/main" id="{9D1859FC-8443-A920-5843-2F8B0336CA14}"/>
                  </a:ext>
                </a:extLst>
              </p14:cNvPr>
              <p14:cNvContentPartPr/>
              <p14:nvPr/>
            </p14:nvContentPartPr>
            <p14:xfrm>
              <a:off x="3916921" y="5016972"/>
              <a:ext cx="420588" cy="54769"/>
            </p14:xfrm>
          </p:contentPart>
        </mc:Choice>
        <mc:Fallback xmlns="">
          <p:pic>
            <p:nvPicPr>
              <p:cNvPr id="19" name="Ink 18">
                <a:extLst>
                  <a:ext uri="{FF2B5EF4-FFF2-40B4-BE49-F238E27FC236}">
                    <a16:creationId xmlns:a16="http://schemas.microsoft.com/office/drawing/2014/main" id="{9D1859FC-8443-A920-5843-2F8B0336CA14}"/>
                  </a:ext>
                </a:extLst>
              </p:cNvPr>
              <p:cNvPicPr/>
              <p:nvPr/>
            </p:nvPicPr>
            <p:blipFill>
              <a:blip r:embed="rId19"/>
              <a:stretch>
                <a:fillRect/>
              </a:stretch>
            </p:blipFill>
            <p:spPr>
              <a:xfrm>
                <a:off x="3898916" y="4909582"/>
                <a:ext cx="456237" cy="269191"/>
              </a:xfrm>
              <a:prstGeom prst="rect">
                <a:avLst/>
              </a:prstGeom>
            </p:spPr>
          </p:pic>
        </mc:Fallback>
      </mc:AlternateContent>
      <p:grpSp>
        <p:nvGrpSpPr>
          <p:cNvPr id="24" name="Group 23">
            <a:extLst>
              <a:ext uri="{FF2B5EF4-FFF2-40B4-BE49-F238E27FC236}">
                <a16:creationId xmlns:a16="http://schemas.microsoft.com/office/drawing/2014/main" id="{A4414AF4-F243-1B71-2433-0614F9248DFD}"/>
              </a:ext>
            </a:extLst>
          </p:cNvPr>
          <p:cNvGrpSpPr/>
          <p:nvPr/>
        </p:nvGrpSpPr>
        <p:grpSpPr>
          <a:xfrm>
            <a:off x="2619140" y="5338143"/>
            <a:ext cx="99417" cy="61317"/>
            <a:chOff x="3167716" y="6456091"/>
            <a:chExt cx="120240" cy="74160"/>
          </a:xfrm>
        </p:grpSpPr>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0" name="Ink 19">
                  <a:extLst>
                    <a:ext uri="{FF2B5EF4-FFF2-40B4-BE49-F238E27FC236}">
                      <a16:creationId xmlns:a16="http://schemas.microsoft.com/office/drawing/2014/main" id="{27E6FCC0-15BD-14BD-CA9D-47767184A611}"/>
                    </a:ext>
                  </a:extLst>
                </p14:cNvPr>
                <p14:cNvContentPartPr/>
                <p14:nvPr/>
              </p14:nvContentPartPr>
              <p14:xfrm>
                <a:off x="3167716" y="6529891"/>
                <a:ext cx="360" cy="360"/>
              </p14:xfrm>
            </p:contentPart>
          </mc:Choice>
          <mc:Fallback xmlns="">
            <p:pic>
              <p:nvPicPr>
                <p:cNvPr id="20" name="Ink 19">
                  <a:extLst>
                    <a:ext uri="{FF2B5EF4-FFF2-40B4-BE49-F238E27FC236}">
                      <a16:creationId xmlns:a16="http://schemas.microsoft.com/office/drawing/2014/main" id="{27E6FCC0-15BD-14BD-CA9D-47767184A611}"/>
                    </a:ext>
                  </a:extLst>
                </p:cNvPr>
                <p:cNvPicPr/>
                <p:nvPr/>
              </p:nvPicPr>
              <p:blipFill>
                <a:blip r:embed="rId22"/>
                <a:stretch>
                  <a:fillRect/>
                </a:stretch>
              </p:blipFill>
              <p:spPr>
                <a:xfrm>
                  <a:off x="3150076" y="642189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21" name="Ink 20">
                  <a:extLst>
                    <a:ext uri="{FF2B5EF4-FFF2-40B4-BE49-F238E27FC236}">
                      <a16:creationId xmlns:a16="http://schemas.microsoft.com/office/drawing/2014/main" id="{C671E10F-F9CE-CE8A-9522-A4311B8EE350}"/>
                    </a:ext>
                  </a:extLst>
                </p14:cNvPr>
                <p14:cNvContentPartPr/>
                <p14:nvPr/>
              </p14:nvContentPartPr>
              <p14:xfrm>
                <a:off x="3204796" y="6511531"/>
                <a:ext cx="360" cy="360"/>
              </p14:xfrm>
            </p:contentPart>
          </mc:Choice>
          <mc:Fallback xmlns="">
            <p:pic>
              <p:nvPicPr>
                <p:cNvPr id="21" name="Ink 20">
                  <a:extLst>
                    <a:ext uri="{FF2B5EF4-FFF2-40B4-BE49-F238E27FC236}">
                      <a16:creationId xmlns:a16="http://schemas.microsoft.com/office/drawing/2014/main" id="{C671E10F-F9CE-CE8A-9522-A4311B8EE350}"/>
                    </a:ext>
                  </a:extLst>
                </p:cNvPr>
                <p:cNvPicPr/>
                <p:nvPr/>
              </p:nvPicPr>
              <p:blipFill>
                <a:blip r:embed="rId24"/>
                <a:stretch>
                  <a:fillRect/>
                </a:stretch>
              </p:blipFill>
              <p:spPr>
                <a:xfrm>
                  <a:off x="3187156" y="640353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2" name="Ink 21">
                  <a:extLst>
                    <a:ext uri="{FF2B5EF4-FFF2-40B4-BE49-F238E27FC236}">
                      <a16:creationId xmlns:a16="http://schemas.microsoft.com/office/drawing/2014/main" id="{F8C1F7C6-9493-2294-2362-315C15C92CE3}"/>
                    </a:ext>
                  </a:extLst>
                </p14:cNvPr>
                <p14:cNvContentPartPr/>
                <p14:nvPr/>
              </p14:nvContentPartPr>
              <p14:xfrm>
                <a:off x="3278596" y="6492451"/>
                <a:ext cx="360" cy="360"/>
              </p14:xfrm>
            </p:contentPart>
          </mc:Choice>
          <mc:Fallback xmlns="">
            <p:pic>
              <p:nvPicPr>
                <p:cNvPr id="22" name="Ink 21">
                  <a:extLst>
                    <a:ext uri="{FF2B5EF4-FFF2-40B4-BE49-F238E27FC236}">
                      <a16:creationId xmlns:a16="http://schemas.microsoft.com/office/drawing/2014/main" id="{F8C1F7C6-9493-2294-2362-315C15C92CE3}"/>
                    </a:ext>
                  </a:extLst>
                </p:cNvPr>
                <p:cNvPicPr/>
                <p:nvPr/>
              </p:nvPicPr>
              <p:blipFill>
                <a:blip r:embed="rId26"/>
                <a:stretch>
                  <a:fillRect/>
                </a:stretch>
              </p:blipFill>
              <p:spPr>
                <a:xfrm>
                  <a:off x="3260596" y="638481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23" name="Ink 22">
                  <a:extLst>
                    <a:ext uri="{FF2B5EF4-FFF2-40B4-BE49-F238E27FC236}">
                      <a16:creationId xmlns:a16="http://schemas.microsoft.com/office/drawing/2014/main" id="{E22688F7-7518-F62D-FA52-C7464D80C112}"/>
                    </a:ext>
                  </a:extLst>
                </p14:cNvPr>
                <p14:cNvContentPartPr/>
                <p14:nvPr/>
              </p14:nvContentPartPr>
              <p14:xfrm>
                <a:off x="3287596" y="6456091"/>
                <a:ext cx="360" cy="360"/>
              </p14:xfrm>
            </p:contentPart>
          </mc:Choice>
          <mc:Fallback xmlns="">
            <p:pic>
              <p:nvPicPr>
                <p:cNvPr id="23" name="Ink 22">
                  <a:extLst>
                    <a:ext uri="{FF2B5EF4-FFF2-40B4-BE49-F238E27FC236}">
                      <a16:creationId xmlns:a16="http://schemas.microsoft.com/office/drawing/2014/main" id="{E22688F7-7518-F62D-FA52-C7464D80C112}"/>
                    </a:ext>
                  </a:extLst>
                </p:cNvPr>
                <p:cNvPicPr/>
                <p:nvPr/>
              </p:nvPicPr>
              <p:blipFill>
                <a:blip r:embed="rId28"/>
                <a:stretch>
                  <a:fillRect/>
                </a:stretch>
              </p:blipFill>
              <p:spPr>
                <a:xfrm>
                  <a:off x="3269956" y="6348091"/>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31" name="Ink 30">
                <a:extLst>
                  <a:ext uri="{FF2B5EF4-FFF2-40B4-BE49-F238E27FC236}">
                    <a16:creationId xmlns:a16="http://schemas.microsoft.com/office/drawing/2014/main" id="{1AAAF070-F396-2F69-77E1-EA82343C780E}"/>
                  </a:ext>
                </a:extLst>
              </p14:cNvPr>
              <p14:cNvContentPartPr/>
              <p14:nvPr/>
            </p14:nvContentPartPr>
            <p14:xfrm>
              <a:off x="9843852" y="3749552"/>
              <a:ext cx="298" cy="298"/>
            </p14:xfrm>
          </p:contentPart>
        </mc:Choice>
        <mc:Fallback xmlns="">
          <p:pic>
            <p:nvPicPr>
              <p:cNvPr id="31" name="Ink 30">
                <a:extLst>
                  <a:ext uri="{FF2B5EF4-FFF2-40B4-BE49-F238E27FC236}">
                    <a16:creationId xmlns:a16="http://schemas.microsoft.com/office/drawing/2014/main" id="{1AAAF070-F396-2F69-77E1-EA82343C780E}"/>
                  </a:ext>
                </a:extLst>
              </p:cNvPr>
              <p:cNvPicPr/>
              <p:nvPr/>
            </p:nvPicPr>
            <p:blipFill>
              <a:blip r:embed="rId11"/>
              <a:stretch>
                <a:fillRect/>
              </a:stretch>
            </p:blipFill>
            <p:spPr>
              <a:xfrm>
                <a:off x="9828952" y="3660152"/>
                <a:ext cx="29800" cy="178800"/>
              </a:xfrm>
              <a:prstGeom prst="rect">
                <a:avLst/>
              </a:prstGeom>
            </p:spPr>
          </p:pic>
        </mc:Fallback>
      </mc:AlternateContent>
      <p:grpSp>
        <p:nvGrpSpPr>
          <p:cNvPr id="34" name="Group 33">
            <a:extLst>
              <a:ext uri="{FF2B5EF4-FFF2-40B4-BE49-F238E27FC236}">
                <a16:creationId xmlns:a16="http://schemas.microsoft.com/office/drawing/2014/main" id="{4FC86E2A-FEF2-C0F6-C345-397E73132A29}"/>
              </a:ext>
            </a:extLst>
          </p:cNvPr>
          <p:cNvGrpSpPr/>
          <p:nvPr/>
        </p:nvGrpSpPr>
        <p:grpSpPr>
          <a:xfrm>
            <a:off x="7010462" y="3650134"/>
            <a:ext cx="298" cy="298"/>
            <a:chOff x="8478796" y="4414531"/>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32" name="Ink 31">
                  <a:extLst>
                    <a:ext uri="{FF2B5EF4-FFF2-40B4-BE49-F238E27FC236}">
                      <a16:creationId xmlns:a16="http://schemas.microsoft.com/office/drawing/2014/main" id="{F12EC47C-1A6A-7A18-926F-EBEE0D850DB6}"/>
                    </a:ext>
                  </a:extLst>
                </p14:cNvPr>
                <p14:cNvContentPartPr/>
                <p14:nvPr/>
              </p14:nvContentPartPr>
              <p14:xfrm>
                <a:off x="8478796" y="4414531"/>
                <a:ext cx="360" cy="360"/>
              </p14:xfrm>
            </p:contentPart>
          </mc:Choice>
          <mc:Fallback xmlns="">
            <p:pic>
              <p:nvPicPr>
                <p:cNvPr id="32" name="Ink 31">
                  <a:extLst>
                    <a:ext uri="{FF2B5EF4-FFF2-40B4-BE49-F238E27FC236}">
                      <a16:creationId xmlns:a16="http://schemas.microsoft.com/office/drawing/2014/main" id="{F12EC47C-1A6A-7A18-926F-EBEE0D850DB6}"/>
                    </a:ext>
                  </a:extLst>
                </p:cNvPr>
                <p:cNvPicPr/>
                <p:nvPr/>
              </p:nvPicPr>
              <p:blipFill>
                <a:blip r:embed="rId42"/>
                <a:stretch>
                  <a:fillRect/>
                </a:stretch>
              </p:blipFill>
              <p:spPr>
                <a:xfrm>
                  <a:off x="8460796" y="430689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33" name="Ink 32">
                  <a:extLst>
                    <a:ext uri="{FF2B5EF4-FFF2-40B4-BE49-F238E27FC236}">
                      <a16:creationId xmlns:a16="http://schemas.microsoft.com/office/drawing/2014/main" id="{868FEEF8-E629-1305-9BEB-6859F7A3A57E}"/>
                    </a:ext>
                  </a:extLst>
                </p14:cNvPr>
                <p14:cNvContentPartPr/>
                <p14:nvPr/>
              </p14:nvContentPartPr>
              <p14:xfrm>
                <a:off x="8478796" y="4414531"/>
                <a:ext cx="360" cy="360"/>
              </p14:xfrm>
            </p:contentPart>
          </mc:Choice>
          <mc:Fallback xmlns="">
            <p:pic>
              <p:nvPicPr>
                <p:cNvPr id="33" name="Ink 32">
                  <a:extLst>
                    <a:ext uri="{FF2B5EF4-FFF2-40B4-BE49-F238E27FC236}">
                      <a16:creationId xmlns:a16="http://schemas.microsoft.com/office/drawing/2014/main" id="{868FEEF8-E629-1305-9BEB-6859F7A3A57E}"/>
                    </a:ext>
                  </a:extLst>
                </p:cNvPr>
                <p:cNvPicPr/>
                <p:nvPr/>
              </p:nvPicPr>
              <p:blipFill>
                <a:blip r:embed="rId42"/>
                <a:stretch>
                  <a:fillRect/>
                </a:stretch>
              </p:blipFill>
              <p:spPr>
                <a:xfrm>
                  <a:off x="8460796" y="4306891"/>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35" name="Ink 34">
                <a:extLst>
                  <a:ext uri="{FF2B5EF4-FFF2-40B4-BE49-F238E27FC236}">
                    <a16:creationId xmlns:a16="http://schemas.microsoft.com/office/drawing/2014/main" id="{0DA5EF98-C92C-B91C-82AE-57512B6DCEE8}"/>
                  </a:ext>
                </a:extLst>
              </p14:cNvPr>
              <p14:cNvContentPartPr/>
              <p14:nvPr/>
            </p14:nvContentPartPr>
            <p14:xfrm>
              <a:off x="-84174" y="5743055"/>
              <a:ext cx="298" cy="298"/>
            </p14:xfrm>
          </p:contentPart>
        </mc:Choice>
        <mc:Fallback xmlns="">
          <p:pic>
            <p:nvPicPr>
              <p:cNvPr id="35" name="Ink 34">
                <a:extLst>
                  <a:ext uri="{FF2B5EF4-FFF2-40B4-BE49-F238E27FC236}">
                    <a16:creationId xmlns:a16="http://schemas.microsoft.com/office/drawing/2014/main" id="{0DA5EF98-C92C-B91C-82AE-57512B6DCEE8}"/>
                  </a:ext>
                </a:extLst>
              </p:cNvPr>
              <p:cNvPicPr/>
              <p:nvPr/>
            </p:nvPicPr>
            <p:blipFill>
              <a:blip r:embed="rId45"/>
              <a:stretch>
                <a:fillRect/>
              </a:stretch>
            </p:blipFill>
            <p:spPr>
              <a:xfrm>
                <a:off x="-99074" y="5653655"/>
                <a:ext cx="29800" cy="178800"/>
              </a:xfrm>
              <a:prstGeom prst="rect">
                <a:avLst/>
              </a:prstGeom>
            </p:spPr>
          </p:pic>
        </mc:Fallback>
      </mc:AlternateContent>
      <p:grpSp>
        <p:nvGrpSpPr>
          <p:cNvPr id="38" name="Group 37">
            <a:extLst>
              <a:ext uri="{FF2B5EF4-FFF2-40B4-BE49-F238E27FC236}">
                <a16:creationId xmlns:a16="http://schemas.microsoft.com/office/drawing/2014/main" id="{A80D1F49-1DD6-1480-652A-4599E1B9F3B5}"/>
              </a:ext>
            </a:extLst>
          </p:cNvPr>
          <p:cNvGrpSpPr/>
          <p:nvPr/>
        </p:nvGrpSpPr>
        <p:grpSpPr>
          <a:xfrm>
            <a:off x="2054011" y="5597654"/>
            <a:ext cx="13990" cy="298"/>
            <a:chOff x="2484222" y="6769956"/>
            <a:chExt cx="16920" cy="360"/>
          </a:xfrm>
        </p:grpSpPr>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36" name="Ink 35">
                  <a:extLst>
                    <a:ext uri="{FF2B5EF4-FFF2-40B4-BE49-F238E27FC236}">
                      <a16:creationId xmlns:a16="http://schemas.microsoft.com/office/drawing/2014/main" id="{1D0202A8-3D76-1D3C-FDA5-6F4B23DEBEA7}"/>
                    </a:ext>
                  </a:extLst>
                </p14:cNvPr>
                <p14:cNvContentPartPr/>
                <p14:nvPr/>
              </p14:nvContentPartPr>
              <p14:xfrm>
                <a:off x="2484222" y="6769956"/>
                <a:ext cx="360" cy="360"/>
              </p14:xfrm>
            </p:contentPart>
          </mc:Choice>
          <mc:Fallback xmlns="">
            <p:pic>
              <p:nvPicPr>
                <p:cNvPr id="36" name="Ink 35">
                  <a:extLst>
                    <a:ext uri="{FF2B5EF4-FFF2-40B4-BE49-F238E27FC236}">
                      <a16:creationId xmlns:a16="http://schemas.microsoft.com/office/drawing/2014/main" id="{1D0202A8-3D76-1D3C-FDA5-6F4B23DEBEA7}"/>
                    </a:ext>
                  </a:extLst>
                </p:cNvPr>
                <p:cNvPicPr/>
                <p:nvPr/>
              </p:nvPicPr>
              <p:blipFill>
                <a:blip r:embed="rId47"/>
                <a:stretch>
                  <a:fillRect/>
                </a:stretch>
              </p:blipFill>
              <p:spPr>
                <a:xfrm>
                  <a:off x="2466582" y="666195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37" name="Ink 36">
                  <a:extLst>
                    <a:ext uri="{FF2B5EF4-FFF2-40B4-BE49-F238E27FC236}">
                      <a16:creationId xmlns:a16="http://schemas.microsoft.com/office/drawing/2014/main" id="{2121F639-3FA7-6757-E1BB-93D0C491F980}"/>
                    </a:ext>
                  </a:extLst>
                </p14:cNvPr>
                <p14:cNvContentPartPr/>
                <p14:nvPr/>
              </p14:nvContentPartPr>
              <p14:xfrm>
                <a:off x="2484222" y="6769956"/>
                <a:ext cx="16920" cy="360"/>
              </p14:xfrm>
            </p:contentPart>
          </mc:Choice>
          <mc:Fallback xmlns="">
            <p:pic>
              <p:nvPicPr>
                <p:cNvPr id="37" name="Ink 36">
                  <a:extLst>
                    <a:ext uri="{FF2B5EF4-FFF2-40B4-BE49-F238E27FC236}">
                      <a16:creationId xmlns:a16="http://schemas.microsoft.com/office/drawing/2014/main" id="{2121F639-3FA7-6757-E1BB-93D0C491F980}"/>
                    </a:ext>
                  </a:extLst>
                </p:cNvPr>
                <p:cNvPicPr/>
                <p:nvPr/>
              </p:nvPicPr>
              <p:blipFill>
                <a:blip r:embed="rId49"/>
                <a:stretch>
                  <a:fillRect/>
                </a:stretch>
              </p:blipFill>
              <p:spPr>
                <a:xfrm>
                  <a:off x="2466582" y="6661956"/>
                  <a:ext cx="5256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39" name="Ink 38">
                <a:extLst>
                  <a:ext uri="{FF2B5EF4-FFF2-40B4-BE49-F238E27FC236}">
                    <a16:creationId xmlns:a16="http://schemas.microsoft.com/office/drawing/2014/main" id="{D5ED59AA-078E-591F-6870-E311B275B90C}"/>
                  </a:ext>
                </a:extLst>
              </p14:cNvPr>
              <p14:cNvContentPartPr/>
              <p14:nvPr/>
            </p14:nvContentPartPr>
            <p14:xfrm>
              <a:off x="2351667" y="5475317"/>
              <a:ext cx="298" cy="298"/>
            </p14:xfrm>
          </p:contentPart>
        </mc:Choice>
        <mc:Fallback xmlns="">
          <p:pic>
            <p:nvPicPr>
              <p:cNvPr id="39" name="Ink 38">
                <a:extLst>
                  <a:ext uri="{FF2B5EF4-FFF2-40B4-BE49-F238E27FC236}">
                    <a16:creationId xmlns:a16="http://schemas.microsoft.com/office/drawing/2014/main" id="{D5ED59AA-078E-591F-6870-E311B275B90C}"/>
                  </a:ext>
                </a:extLst>
              </p:cNvPr>
              <p:cNvPicPr/>
              <p:nvPr/>
            </p:nvPicPr>
            <p:blipFill>
              <a:blip r:embed="rId51"/>
              <a:stretch>
                <a:fillRect/>
              </a:stretch>
            </p:blipFill>
            <p:spPr>
              <a:xfrm>
                <a:off x="2336767" y="5385917"/>
                <a:ext cx="29800" cy="17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40" name="Ink 39">
                <a:extLst>
                  <a:ext uri="{FF2B5EF4-FFF2-40B4-BE49-F238E27FC236}">
                    <a16:creationId xmlns:a16="http://schemas.microsoft.com/office/drawing/2014/main" id="{0F7E805D-4841-5A4B-6487-E48B881706B1}"/>
                  </a:ext>
                </a:extLst>
              </p14:cNvPr>
              <p14:cNvContentPartPr/>
              <p14:nvPr/>
            </p14:nvContentPartPr>
            <p14:xfrm>
              <a:off x="8560777" y="2504410"/>
              <a:ext cx="298" cy="298"/>
            </p14:xfrm>
          </p:contentPart>
        </mc:Choice>
        <mc:Fallback xmlns="">
          <p:pic>
            <p:nvPicPr>
              <p:cNvPr id="40" name="Ink 39">
                <a:extLst>
                  <a:ext uri="{FF2B5EF4-FFF2-40B4-BE49-F238E27FC236}">
                    <a16:creationId xmlns:a16="http://schemas.microsoft.com/office/drawing/2014/main" id="{0F7E805D-4841-5A4B-6487-E48B881706B1}"/>
                  </a:ext>
                </a:extLst>
              </p:cNvPr>
              <p:cNvPicPr/>
              <p:nvPr/>
            </p:nvPicPr>
            <p:blipFill>
              <a:blip r:embed="rId11"/>
              <a:stretch>
                <a:fillRect/>
              </a:stretch>
            </p:blipFill>
            <p:spPr>
              <a:xfrm>
                <a:off x="8545877" y="2415010"/>
                <a:ext cx="29800" cy="17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
            <p14:nvContentPartPr>
              <p14:cNvPr id="41" name="Ink 40">
                <a:extLst>
                  <a:ext uri="{FF2B5EF4-FFF2-40B4-BE49-F238E27FC236}">
                    <a16:creationId xmlns:a16="http://schemas.microsoft.com/office/drawing/2014/main" id="{00967B5B-1012-03A7-7610-CD83BF5C95E3}"/>
                  </a:ext>
                </a:extLst>
              </p14:cNvPr>
              <p14:cNvContentPartPr/>
              <p14:nvPr/>
            </p14:nvContentPartPr>
            <p14:xfrm>
              <a:off x="7327" y="1718002"/>
              <a:ext cx="298" cy="298"/>
            </p14:xfrm>
          </p:contentPart>
        </mc:Choice>
        <mc:Fallback xmlns="">
          <p:pic>
            <p:nvPicPr>
              <p:cNvPr id="41" name="Ink 40">
                <a:extLst>
                  <a:ext uri="{FF2B5EF4-FFF2-40B4-BE49-F238E27FC236}">
                    <a16:creationId xmlns:a16="http://schemas.microsoft.com/office/drawing/2014/main" id="{00967B5B-1012-03A7-7610-CD83BF5C95E3}"/>
                  </a:ext>
                </a:extLst>
              </p:cNvPr>
              <p:cNvPicPr/>
              <p:nvPr/>
            </p:nvPicPr>
            <p:blipFill>
              <a:blip r:embed="rId54"/>
              <a:stretch>
                <a:fillRect/>
              </a:stretch>
            </p:blipFill>
            <p:spPr>
              <a:xfrm>
                <a:off x="-7573" y="1628602"/>
                <a:ext cx="29800" cy="17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
            <p14:nvContentPartPr>
              <p14:cNvPr id="42" name="Ink 41">
                <a:extLst>
                  <a:ext uri="{FF2B5EF4-FFF2-40B4-BE49-F238E27FC236}">
                    <a16:creationId xmlns:a16="http://schemas.microsoft.com/office/drawing/2014/main" id="{A6F7E351-6243-0664-793D-1741A20917CB}"/>
                  </a:ext>
                </a:extLst>
              </p14:cNvPr>
              <p14:cNvContentPartPr/>
              <p14:nvPr/>
            </p14:nvContentPartPr>
            <p14:xfrm>
              <a:off x="6697151" y="2043341"/>
              <a:ext cx="15478" cy="3274"/>
            </p14:xfrm>
          </p:contentPart>
        </mc:Choice>
        <mc:Fallback xmlns="">
          <p:pic>
            <p:nvPicPr>
              <p:cNvPr id="42" name="Ink 41">
                <a:extLst>
                  <a:ext uri="{FF2B5EF4-FFF2-40B4-BE49-F238E27FC236}">
                    <a16:creationId xmlns:a16="http://schemas.microsoft.com/office/drawing/2014/main" id="{A6F7E351-6243-0664-793D-1741A20917CB}"/>
                  </a:ext>
                </a:extLst>
              </p:cNvPr>
              <p:cNvPicPr/>
              <p:nvPr/>
            </p:nvPicPr>
            <p:blipFill>
              <a:blip r:embed="rId56"/>
              <a:stretch>
                <a:fillRect/>
              </a:stretch>
            </p:blipFill>
            <p:spPr>
              <a:xfrm>
                <a:off x="6679153" y="1945121"/>
                <a:ext cx="51113" cy="19938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
            <p14:nvContentPartPr>
              <p14:cNvPr id="43" name="Ink 42">
                <a:extLst>
                  <a:ext uri="{FF2B5EF4-FFF2-40B4-BE49-F238E27FC236}">
                    <a16:creationId xmlns:a16="http://schemas.microsoft.com/office/drawing/2014/main" id="{8213CE5C-0F88-D4E0-990F-9DFE6B47095E}"/>
                  </a:ext>
                </a:extLst>
              </p14:cNvPr>
              <p14:cNvContentPartPr/>
              <p14:nvPr/>
            </p14:nvContentPartPr>
            <p14:xfrm>
              <a:off x="877971" y="1725444"/>
              <a:ext cx="298" cy="298"/>
            </p14:xfrm>
          </p:contentPart>
        </mc:Choice>
        <mc:Fallback xmlns="">
          <p:pic>
            <p:nvPicPr>
              <p:cNvPr id="43" name="Ink 42">
                <a:extLst>
                  <a:ext uri="{FF2B5EF4-FFF2-40B4-BE49-F238E27FC236}">
                    <a16:creationId xmlns:a16="http://schemas.microsoft.com/office/drawing/2014/main" id="{8213CE5C-0F88-D4E0-990F-9DFE6B47095E}"/>
                  </a:ext>
                </a:extLst>
              </p:cNvPr>
              <p:cNvPicPr/>
              <p:nvPr/>
            </p:nvPicPr>
            <p:blipFill>
              <a:blip r:embed="rId58"/>
              <a:stretch>
                <a:fillRect/>
              </a:stretch>
            </p:blipFill>
            <p:spPr>
              <a:xfrm>
                <a:off x="863071" y="1636044"/>
                <a:ext cx="29800" cy="17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
            <p14:nvContentPartPr>
              <p14:cNvPr id="44" name="Ink 43">
                <a:extLst>
                  <a:ext uri="{FF2B5EF4-FFF2-40B4-BE49-F238E27FC236}">
                    <a16:creationId xmlns:a16="http://schemas.microsoft.com/office/drawing/2014/main" id="{E45CEEB1-F4B9-D24E-A612-8E8F7D8C1D81}"/>
                  </a:ext>
                </a:extLst>
              </p14:cNvPr>
              <p14:cNvContentPartPr/>
              <p14:nvPr/>
            </p14:nvContentPartPr>
            <p14:xfrm>
              <a:off x="1099427" y="1550124"/>
              <a:ext cx="298" cy="298"/>
            </p14:xfrm>
          </p:contentPart>
        </mc:Choice>
        <mc:Fallback xmlns="">
          <p:pic>
            <p:nvPicPr>
              <p:cNvPr id="44" name="Ink 43">
                <a:extLst>
                  <a:ext uri="{FF2B5EF4-FFF2-40B4-BE49-F238E27FC236}">
                    <a16:creationId xmlns:a16="http://schemas.microsoft.com/office/drawing/2014/main" id="{E45CEEB1-F4B9-D24E-A612-8E8F7D8C1D81}"/>
                  </a:ext>
                </a:extLst>
              </p:cNvPr>
              <p:cNvPicPr/>
              <p:nvPr/>
            </p:nvPicPr>
            <p:blipFill>
              <a:blip r:embed="rId60"/>
              <a:stretch>
                <a:fillRect/>
              </a:stretch>
            </p:blipFill>
            <p:spPr>
              <a:xfrm>
                <a:off x="1084527" y="1460724"/>
                <a:ext cx="29800" cy="17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1">
            <p14:nvContentPartPr>
              <p14:cNvPr id="45" name="Ink 44">
                <a:extLst>
                  <a:ext uri="{FF2B5EF4-FFF2-40B4-BE49-F238E27FC236}">
                    <a16:creationId xmlns:a16="http://schemas.microsoft.com/office/drawing/2014/main" id="{15DCD26B-53B0-7C1E-F729-3B7C04CF8CA9}"/>
                  </a:ext>
                </a:extLst>
              </p14:cNvPr>
              <p14:cNvContentPartPr/>
              <p14:nvPr/>
            </p14:nvContentPartPr>
            <p14:xfrm>
              <a:off x="9690680" y="1374507"/>
              <a:ext cx="298" cy="3274"/>
            </p14:xfrm>
          </p:contentPart>
        </mc:Choice>
        <mc:Fallback xmlns="">
          <p:pic>
            <p:nvPicPr>
              <p:cNvPr id="45" name="Ink 44">
                <a:extLst>
                  <a:ext uri="{FF2B5EF4-FFF2-40B4-BE49-F238E27FC236}">
                    <a16:creationId xmlns:a16="http://schemas.microsoft.com/office/drawing/2014/main" id="{15DCD26B-53B0-7C1E-F729-3B7C04CF8CA9}"/>
                  </a:ext>
                </a:extLst>
              </p:cNvPr>
              <p:cNvPicPr/>
              <p:nvPr/>
            </p:nvPicPr>
            <p:blipFill>
              <a:blip r:embed="rId62"/>
              <a:stretch>
                <a:fillRect/>
              </a:stretch>
            </p:blipFill>
            <p:spPr>
              <a:xfrm>
                <a:off x="9675780" y="1265374"/>
                <a:ext cx="29800" cy="22117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3">
            <p14:nvContentPartPr>
              <p14:cNvPr id="46" name="Ink 45">
                <a:extLst>
                  <a:ext uri="{FF2B5EF4-FFF2-40B4-BE49-F238E27FC236}">
                    <a16:creationId xmlns:a16="http://schemas.microsoft.com/office/drawing/2014/main" id="{18AC5AA3-D737-2C7D-4758-53A3B69C514A}"/>
                  </a:ext>
                </a:extLst>
              </p14:cNvPr>
              <p14:cNvContentPartPr/>
              <p14:nvPr/>
            </p14:nvContentPartPr>
            <p14:xfrm>
              <a:off x="6460514" y="2137995"/>
              <a:ext cx="298" cy="298"/>
            </p14:xfrm>
          </p:contentPart>
        </mc:Choice>
        <mc:Fallback xmlns="">
          <p:pic>
            <p:nvPicPr>
              <p:cNvPr id="46" name="Ink 45">
                <a:extLst>
                  <a:ext uri="{FF2B5EF4-FFF2-40B4-BE49-F238E27FC236}">
                    <a16:creationId xmlns:a16="http://schemas.microsoft.com/office/drawing/2014/main" id="{18AC5AA3-D737-2C7D-4758-53A3B69C514A}"/>
                  </a:ext>
                </a:extLst>
              </p:cNvPr>
              <p:cNvPicPr/>
              <p:nvPr/>
            </p:nvPicPr>
            <p:blipFill>
              <a:blip r:embed="rId54"/>
              <a:stretch>
                <a:fillRect/>
              </a:stretch>
            </p:blipFill>
            <p:spPr>
              <a:xfrm>
                <a:off x="6445614" y="2048595"/>
                <a:ext cx="29800" cy="178800"/>
              </a:xfrm>
              <a:prstGeom prst="rect">
                <a:avLst/>
              </a:prstGeom>
            </p:spPr>
          </p:pic>
        </mc:Fallback>
      </mc:AlternateContent>
      <p:grpSp>
        <p:nvGrpSpPr>
          <p:cNvPr id="51" name="Group 50">
            <a:extLst>
              <a:ext uri="{FF2B5EF4-FFF2-40B4-BE49-F238E27FC236}">
                <a16:creationId xmlns:a16="http://schemas.microsoft.com/office/drawing/2014/main" id="{5370CBB2-BC30-67DA-5646-E3BF715A7DF6}"/>
              </a:ext>
            </a:extLst>
          </p:cNvPr>
          <p:cNvGrpSpPr/>
          <p:nvPr/>
        </p:nvGrpSpPr>
        <p:grpSpPr>
          <a:xfrm>
            <a:off x="4772803" y="2306171"/>
            <a:ext cx="46137" cy="91976"/>
            <a:chOff x="5772462" y="2789076"/>
            <a:chExt cx="55800" cy="111240"/>
          </a:xfrm>
        </p:grpSpPr>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47" name="Ink 46">
                  <a:extLst>
                    <a:ext uri="{FF2B5EF4-FFF2-40B4-BE49-F238E27FC236}">
                      <a16:creationId xmlns:a16="http://schemas.microsoft.com/office/drawing/2014/main" id="{8E01B145-FEC0-CEAB-85EC-259ACC2DC535}"/>
                    </a:ext>
                  </a:extLst>
                </p14:cNvPr>
                <p14:cNvContentPartPr/>
                <p14:nvPr/>
              </p14:nvContentPartPr>
              <p14:xfrm>
                <a:off x="5772462" y="2798076"/>
                <a:ext cx="360" cy="360"/>
              </p14:xfrm>
            </p:contentPart>
          </mc:Choice>
          <mc:Fallback xmlns="">
            <p:pic>
              <p:nvPicPr>
                <p:cNvPr id="47" name="Ink 46">
                  <a:extLst>
                    <a:ext uri="{FF2B5EF4-FFF2-40B4-BE49-F238E27FC236}">
                      <a16:creationId xmlns:a16="http://schemas.microsoft.com/office/drawing/2014/main" id="{8E01B145-FEC0-CEAB-85EC-259ACC2DC535}"/>
                    </a:ext>
                  </a:extLst>
                </p:cNvPr>
                <p:cNvPicPr/>
                <p:nvPr/>
              </p:nvPicPr>
              <p:blipFill>
                <a:blip r:embed="rId67"/>
                <a:stretch>
                  <a:fillRect/>
                </a:stretch>
              </p:blipFill>
              <p:spPr>
                <a:xfrm>
                  <a:off x="5754462" y="269043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48" name="Ink 47">
                  <a:extLst>
                    <a:ext uri="{FF2B5EF4-FFF2-40B4-BE49-F238E27FC236}">
                      <a16:creationId xmlns:a16="http://schemas.microsoft.com/office/drawing/2014/main" id="{84087FE9-2F7E-01EA-C0F2-73E2512459F1}"/>
                    </a:ext>
                  </a:extLst>
                </p14:cNvPr>
                <p14:cNvContentPartPr/>
                <p14:nvPr/>
              </p14:nvContentPartPr>
              <p14:xfrm>
                <a:off x="5800182" y="2789076"/>
                <a:ext cx="360" cy="360"/>
              </p14:xfrm>
            </p:contentPart>
          </mc:Choice>
          <mc:Fallback xmlns="">
            <p:pic>
              <p:nvPicPr>
                <p:cNvPr id="48" name="Ink 47">
                  <a:extLst>
                    <a:ext uri="{FF2B5EF4-FFF2-40B4-BE49-F238E27FC236}">
                      <a16:creationId xmlns:a16="http://schemas.microsoft.com/office/drawing/2014/main" id="{84087FE9-2F7E-01EA-C0F2-73E2512459F1}"/>
                    </a:ext>
                  </a:extLst>
                </p:cNvPr>
                <p:cNvPicPr/>
                <p:nvPr/>
              </p:nvPicPr>
              <p:blipFill>
                <a:blip r:embed="rId69"/>
                <a:stretch>
                  <a:fillRect/>
                </a:stretch>
              </p:blipFill>
              <p:spPr>
                <a:xfrm>
                  <a:off x="5782542" y="268107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50" name="Ink 49">
                  <a:extLst>
                    <a:ext uri="{FF2B5EF4-FFF2-40B4-BE49-F238E27FC236}">
                      <a16:creationId xmlns:a16="http://schemas.microsoft.com/office/drawing/2014/main" id="{B7FEC3F0-B358-651C-47E9-5E2D5792E073}"/>
                    </a:ext>
                  </a:extLst>
                </p14:cNvPr>
                <p14:cNvContentPartPr/>
                <p14:nvPr/>
              </p14:nvContentPartPr>
              <p14:xfrm>
                <a:off x="5827902" y="2899956"/>
                <a:ext cx="360" cy="360"/>
              </p14:xfrm>
            </p:contentPart>
          </mc:Choice>
          <mc:Fallback xmlns="">
            <p:pic>
              <p:nvPicPr>
                <p:cNvPr id="50" name="Ink 49">
                  <a:extLst>
                    <a:ext uri="{FF2B5EF4-FFF2-40B4-BE49-F238E27FC236}">
                      <a16:creationId xmlns:a16="http://schemas.microsoft.com/office/drawing/2014/main" id="{B7FEC3F0-B358-651C-47E9-5E2D5792E073}"/>
                    </a:ext>
                  </a:extLst>
                </p:cNvPr>
                <p:cNvPicPr/>
                <p:nvPr/>
              </p:nvPicPr>
              <p:blipFill>
                <a:blip r:embed="rId71"/>
                <a:stretch>
                  <a:fillRect/>
                </a:stretch>
              </p:blipFill>
              <p:spPr>
                <a:xfrm>
                  <a:off x="5809902" y="2791956"/>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52" name="Ink 51">
                <a:extLst>
                  <a:ext uri="{FF2B5EF4-FFF2-40B4-BE49-F238E27FC236}">
                    <a16:creationId xmlns:a16="http://schemas.microsoft.com/office/drawing/2014/main" id="{5CB7DCE7-C6A8-F45B-1179-CD78C1C19B62}"/>
                  </a:ext>
                </a:extLst>
              </p14:cNvPr>
              <p14:cNvContentPartPr/>
              <p14:nvPr/>
            </p14:nvContentPartPr>
            <p14:xfrm>
              <a:off x="5788407" y="3420894"/>
              <a:ext cx="3274" cy="298"/>
            </p14:xfrm>
          </p:contentPart>
        </mc:Choice>
        <mc:Fallback xmlns="">
          <p:pic>
            <p:nvPicPr>
              <p:cNvPr id="52" name="Ink 51">
                <a:extLst>
                  <a:ext uri="{FF2B5EF4-FFF2-40B4-BE49-F238E27FC236}">
                    <a16:creationId xmlns:a16="http://schemas.microsoft.com/office/drawing/2014/main" id="{5CB7DCE7-C6A8-F45B-1179-CD78C1C19B62}"/>
                  </a:ext>
                </a:extLst>
              </p:cNvPr>
              <p:cNvPicPr/>
              <p:nvPr/>
            </p:nvPicPr>
            <p:blipFill>
              <a:blip r:embed="rId73"/>
              <a:stretch>
                <a:fillRect/>
              </a:stretch>
            </p:blipFill>
            <p:spPr>
              <a:xfrm>
                <a:off x="5770218" y="3331494"/>
                <a:ext cx="39288" cy="178800"/>
              </a:xfrm>
              <a:prstGeom prst="rect">
                <a:avLst/>
              </a:prstGeom>
            </p:spPr>
          </p:pic>
        </mc:Fallback>
      </mc:AlternateContent>
      <p:grpSp>
        <p:nvGrpSpPr>
          <p:cNvPr id="64" name="Group 63">
            <a:extLst>
              <a:ext uri="{FF2B5EF4-FFF2-40B4-BE49-F238E27FC236}">
                <a16:creationId xmlns:a16="http://schemas.microsoft.com/office/drawing/2014/main" id="{424A3183-3B00-A168-7EB3-BA2CFF932B2C}"/>
              </a:ext>
            </a:extLst>
          </p:cNvPr>
          <p:cNvGrpSpPr/>
          <p:nvPr/>
        </p:nvGrpSpPr>
        <p:grpSpPr>
          <a:xfrm>
            <a:off x="1343803" y="3398272"/>
            <a:ext cx="15776" cy="298"/>
            <a:chOff x="1625262" y="4109916"/>
            <a:chExt cx="19080" cy="360"/>
          </a:xfrm>
        </p:grpSpPr>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60" name="Ink 59">
                  <a:extLst>
                    <a:ext uri="{FF2B5EF4-FFF2-40B4-BE49-F238E27FC236}">
                      <a16:creationId xmlns:a16="http://schemas.microsoft.com/office/drawing/2014/main" id="{8E13E3C4-87C0-E36E-C2BA-B4A29DA85D8D}"/>
                    </a:ext>
                  </a:extLst>
                </p14:cNvPr>
                <p14:cNvContentPartPr/>
                <p14:nvPr/>
              </p14:nvContentPartPr>
              <p14:xfrm>
                <a:off x="1625262" y="4109916"/>
                <a:ext cx="360" cy="360"/>
              </p14:xfrm>
            </p:contentPart>
          </mc:Choice>
          <mc:Fallback xmlns="">
            <p:pic>
              <p:nvPicPr>
                <p:cNvPr id="60" name="Ink 59">
                  <a:extLst>
                    <a:ext uri="{FF2B5EF4-FFF2-40B4-BE49-F238E27FC236}">
                      <a16:creationId xmlns:a16="http://schemas.microsoft.com/office/drawing/2014/main" id="{8E13E3C4-87C0-E36E-C2BA-B4A29DA85D8D}"/>
                    </a:ext>
                  </a:extLst>
                </p:cNvPr>
                <p:cNvPicPr/>
                <p:nvPr/>
              </p:nvPicPr>
              <p:blipFill>
                <a:blip r:embed="rId75"/>
                <a:stretch>
                  <a:fillRect/>
                </a:stretch>
              </p:blipFill>
              <p:spPr>
                <a:xfrm>
                  <a:off x="1607262" y="400191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61" name="Ink 60">
                  <a:extLst>
                    <a:ext uri="{FF2B5EF4-FFF2-40B4-BE49-F238E27FC236}">
                      <a16:creationId xmlns:a16="http://schemas.microsoft.com/office/drawing/2014/main" id="{B6161F14-D428-98E4-2458-4E11C67B0822}"/>
                    </a:ext>
                  </a:extLst>
                </p14:cNvPr>
                <p14:cNvContentPartPr/>
                <p14:nvPr/>
              </p14:nvContentPartPr>
              <p14:xfrm>
                <a:off x="1625262" y="4109916"/>
                <a:ext cx="360" cy="360"/>
              </p14:xfrm>
            </p:contentPart>
          </mc:Choice>
          <mc:Fallback xmlns="">
            <p:pic>
              <p:nvPicPr>
                <p:cNvPr id="61" name="Ink 60">
                  <a:extLst>
                    <a:ext uri="{FF2B5EF4-FFF2-40B4-BE49-F238E27FC236}">
                      <a16:creationId xmlns:a16="http://schemas.microsoft.com/office/drawing/2014/main" id="{B6161F14-D428-98E4-2458-4E11C67B0822}"/>
                    </a:ext>
                  </a:extLst>
                </p:cNvPr>
                <p:cNvPicPr/>
                <p:nvPr/>
              </p:nvPicPr>
              <p:blipFill>
                <a:blip r:embed="rId75"/>
                <a:stretch>
                  <a:fillRect/>
                </a:stretch>
              </p:blipFill>
              <p:spPr>
                <a:xfrm>
                  <a:off x="1607262" y="400191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7">
              <p14:nvContentPartPr>
                <p14:cNvPr id="62" name="Ink 61">
                  <a:extLst>
                    <a:ext uri="{FF2B5EF4-FFF2-40B4-BE49-F238E27FC236}">
                      <a16:creationId xmlns:a16="http://schemas.microsoft.com/office/drawing/2014/main" id="{EBCA70D0-52FB-8FA6-AB27-9EE88A9574A8}"/>
                    </a:ext>
                  </a:extLst>
                </p14:cNvPr>
                <p14:cNvContentPartPr/>
                <p14:nvPr/>
              </p14:nvContentPartPr>
              <p14:xfrm>
                <a:off x="1625262" y="4109916"/>
                <a:ext cx="360" cy="360"/>
              </p14:xfrm>
            </p:contentPart>
          </mc:Choice>
          <mc:Fallback xmlns="">
            <p:pic>
              <p:nvPicPr>
                <p:cNvPr id="62" name="Ink 61">
                  <a:extLst>
                    <a:ext uri="{FF2B5EF4-FFF2-40B4-BE49-F238E27FC236}">
                      <a16:creationId xmlns:a16="http://schemas.microsoft.com/office/drawing/2014/main" id="{EBCA70D0-52FB-8FA6-AB27-9EE88A9574A8}"/>
                    </a:ext>
                  </a:extLst>
                </p:cNvPr>
                <p:cNvPicPr/>
                <p:nvPr/>
              </p:nvPicPr>
              <p:blipFill>
                <a:blip r:embed="rId75"/>
                <a:stretch>
                  <a:fillRect/>
                </a:stretch>
              </p:blipFill>
              <p:spPr>
                <a:xfrm>
                  <a:off x="1607262" y="400191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63" name="Ink 62">
                  <a:extLst>
                    <a:ext uri="{FF2B5EF4-FFF2-40B4-BE49-F238E27FC236}">
                      <a16:creationId xmlns:a16="http://schemas.microsoft.com/office/drawing/2014/main" id="{C2A0C841-E334-2F83-42B2-E046F505A8CC}"/>
                    </a:ext>
                  </a:extLst>
                </p14:cNvPr>
                <p14:cNvContentPartPr/>
                <p14:nvPr/>
              </p14:nvContentPartPr>
              <p14:xfrm>
                <a:off x="1643982" y="4109916"/>
                <a:ext cx="360" cy="360"/>
              </p14:xfrm>
            </p:contentPart>
          </mc:Choice>
          <mc:Fallback xmlns="">
            <p:pic>
              <p:nvPicPr>
                <p:cNvPr id="63" name="Ink 62">
                  <a:extLst>
                    <a:ext uri="{FF2B5EF4-FFF2-40B4-BE49-F238E27FC236}">
                      <a16:creationId xmlns:a16="http://schemas.microsoft.com/office/drawing/2014/main" id="{C2A0C841-E334-2F83-42B2-E046F505A8CC}"/>
                    </a:ext>
                  </a:extLst>
                </p:cNvPr>
                <p:cNvPicPr/>
                <p:nvPr/>
              </p:nvPicPr>
              <p:blipFill>
                <a:blip r:embed="rId75"/>
                <a:stretch>
                  <a:fillRect/>
                </a:stretch>
              </p:blipFill>
              <p:spPr>
                <a:xfrm>
                  <a:off x="1625982" y="4001916"/>
                  <a:ext cx="36000" cy="216000"/>
                </a:xfrm>
                <a:prstGeom prst="rect">
                  <a:avLst/>
                </a:prstGeom>
              </p:spPr>
            </p:pic>
          </mc:Fallback>
        </mc:AlternateContent>
      </p:grpSp>
      <p:grpSp>
        <p:nvGrpSpPr>
          <p:cNvPr id="68" name="Group 67">
            <a:extLst>
              <a:ext uri="{FF2B5EF4-FFF2-40B4-BE49-F238E27FC236}">
                <a16:creationId xmlns:a16="http://schemas.microsoft.com/office/drawing/2014/main" id="{EBDA9FD9-D242-0950-D686-5B38283D32E4}"/>
              </a:ext>
            </a:extLst>
          </p:cNvPr>
          <p:cNvGrpSpPr/>
          <p:nvPr/>
        </p:nvGrpSpPr>
        <p:grpSpPr>
          <a:xfrm>
            <a:off x="3016334" y="3425656"/>
            <a:ext cx="46137" cy="11013"/>
            <a:chOff x="3648102" y="4143036"/>
            <a:chExt cx="55800" cy="13320"/>
          </a:xfrm>
        </p:grpSpPr>
        <mc:AlternateContent xmlns:mc="http://schemas.openxmlformats.org/markup-compatibility/2006" xmlns:p14="http://schemas.microsoft.com/office/powerpoint/2010/main" xmlns:aink="http://schemas.microsoft.com/office/drawing/2016/ink">
          <mc:Choice Requires="p14 aink">
            <p:contentPart p14:bwMode="auto" r:id="rId79">
              <p14:nvContentPartPr>
                <p14:cNvPr id="53" name="Ink 52">
                  <a:extLst>
                    <a:ext uri="{FF2B5EF4-FFF2-40B4-BE49-F238E27FC236}">
                      <a16:creationId xmlns:a16="http://schemas.microsoft.com/office/drawing/2014/main" id="{C1EC6C44-8AD8-C8CF-3091-1D1E33EFDA24}"/>
                    </a:ext>
                  </a:extLst>
                </p14:cNvPr>
                <p14:cNvContentPartPr/>
                <p14:nvPr/>
              </p14:nvContentPartPr>
              <p14:xfrm>
                <a:off x="3657102" y="4155996"/>
                <a:ext cx="360" cy="360"/>
              </p14:xfrm>
            </p:contentPart>
          </mc:Choice>
          <mc:Fallback xmlns="">
            <p:pic>
              <p:nvPicPr>
                <p:cNvPr id="53" name="Ink 52">
                  <a:extLst>
                    <a:ext uri="{FF2B5EF4-FFF2-40B4-BE49-F238E27FC236}">
                      <a16:creationId xmlns:a16="http://schemas.microsoft.com/office/drawing/2014/main" id="{C1EC6C44-8AD8-C8CF-3091-1D1E33EFDA24}"/>
                    </a:ext>
                  </a:extLst>
                </p:cNvPr>
                <p:cNvPicPr/>
                <p:nvPr/>
              </p:nvPicPr>
              <p:blipFill>
                <a:blip r:embed="rId80"/>
                <a:stretch>
                  <a:fillRect/>
                </a:stretch>
              </p:blipFill>
              <p:spPr>
                <a:xfrm>
                  <a:off x="3639462" y="404835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
              <p14:nvContentPartPr>
                <p14:cNvPr id="54" name="Ink 53">
                  <a:extLst>
                    <a:ext uri="{FF2B5EF4-FFF2-40B4-BE49-F238E27FC236}">
                      <a16:creationId xmlns:a16="http://schemas.microsoft.com/office/drawing/2014/main" id="{08B9F4A5-41F3-7540-251B-074C76989328}"/>
                    </a:ext>
                  </a:extLst>
                </p14:cNvPr>
                <p14:cNvContentPartPr/>
                <p14:nvPr/>
              </p14:nvContentPartPr>
              <p14:xfrm>
                <a:off x="3648102" y="4155996"/>
                <a:ext cx="360" cy="360"/>
              </p14:xfrm>
            </p:contentPart>
          </mc:Choice>
          <mc:Fallback xmlns="">
            <p:pic>
              <p:nvPicPr>
                <p:cNvPr id="54" name="Ink 53">
                  <a:extLst>
                    <a:ext uri="{FF2B5EF4-FFF2-40B4-BE49-F238E27FC236}">
                      <a16:creationId xmlns:a16="http://schemas.microsoft.com/office/drawing/2014/main" id="{08B9F4A5-41F3-7540-251B-074C76989328}"/>
                    </a:ext>
                  </a:extLst>
                </p:cNvPr>
                <p:cNvPicPr/>
                <p:nvPr/>
              </p:nvPicPr>
              <p:blipFill>
                <a:blip r:embed="rId82"/>
                <a:stretch>
                  <a:fillRect/>
                </a:stretch>
              </p:blipFill>
              <p:spPr>
                <a:xfrm>
                  <a:off x="3630462" y="404835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
              <p14:nvContentPartPr>
                <p14:cNvPr id="56" name="Ink 55">
                  <a:extLst>
                    <a:ext uri="{FF2B5EF4-FFF2-40B4-BE49-F238E27FC236}">
                      <a16:creationId xmlns:a16="http://schemas.microsoft.com/office/drawing/2014/main" id="{2994F079-69BA-2F6D-B68C-30F5BD7CC81D}"/>
                    </a:ext>
                  </a:extLst>
                </p14:cNvPr>
                <p14:cNvContentPartPr/>
                <p14:nvPr/>
              </p14:nvContentPartPr>
              <p14:xfrm>
                <a:off x="3648102" y="4155996"/>
                <a:ext cx="360" cy="360"/>
              </p14:xfrm>
            </p:contentPart>
          </mc:Choice>
          <mc:Fallback xmlns="">
            <p:pic>
              <p:nvPicPr>
                <p:cNvPr id="56" name="Ink 55">
                  <a:extLst>
                    <a:ext uri="{FF2B5EF4-FFF2-40B4-BE49-F238E27FC236}">
                      <a16:creationId xmlns:a16="http://schemas.microsoft.com/office/drawing/2014/main" id="{2994F079-69BA-2F6D-B68C-30F5BD7CC81D}"/>
                    </a:ext>
                  </a:extLst>
                </p:cNvPr>
                <p:cNvPicPr/>
                <p:nvPr/>
              </p:nvPicPr>
              <p:blipFill>
                <a:blip r:embed="rId82"/>
                <a:stretch>
                  <a:fillRect/>
                </a:stretch>
              </p:blipFill>
              <p:spPr>
                <a:xfrm>
                  <a:off x="3630462" y="404835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57" name="Ink 56">
                  <a:extLst>
                    <a:ext uri="{FF2B5EF4-FFF2-40B4-BE49-F238E27FC236}">
                      <a16:creationId xmlns:a16="http://schemas.microsoft.com/office/drawing/2014/main" id="{B11CC941-BFBA-4487-9438-E6DB081F95DA}"/>
                    </a:ext>
                  </a:extLst>
                </p14:cNvPr>
                <p14:cNvContentPartPr/>
                <p14:nvPr/>
              </p14:nvContentPartPr>
              <p14:xfrm>
                <a:off x="3648102" y="4155996"/>
                <a:ext cx="360" cy="360"/>
              </p14:xfrm>
            </p:contentPart>
          </mc:Choice>
          <mc:Fallback xmlns="">
            <p:pic>
              <p:nvPicPr>
                <p:cNvPr id="57" name="Ink 56">
                  <a:extLst>
                    <a:ext uri="{FF2B5EF4-FFF2-40B4-BE49-F238E27FC236}">
                      <a16:creationId xmlns:a16="http://schemas.microsoft.com/office/drawing/2014/main" id="{B11CC941-BFBA-4487-9438-E6DB081F95DA}"/>
                    </a:ext>
                  </a:extLst>
                </p:cNvPr>
                <p:cNvPicPr/>
                <p:nvPr/>
              </p:nvPicPr>
              <p:blipFill>
                <a:blip r:embed="rId82"/>
                <a:stretch>
                  <a:fillRect/>
                </a:stretch>
              </p:blipFill>
              <p:spPr>
                <a:xfrm>
                  <a:off x="3630462" y="404835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58" name="Ink 57">
                  <a:extLst>
                    <a:ext uri="{FF2B5EF4-FFF2-40B4-BE49-F238E27FC236}">
                      <a16:creationId xmlns:a16="http://schemas.microsoft.com/office/drawing/2014/main" id="{8068626F-018F-89C9-AFD8-1CFC13620C40}"/>
                    </a:ext>
                  </a:extLst>
                </p14:cNvPr>
                <p14:cNvContentPartPr/>
                <p14:nvPr/>
              </p14:nvContentPartPr>
              <p14:xfrm>
                <a:off x="3648102" y="4155996"/>
                <a:ext cx="360" cy="360"/>
              </p14:xfrm>
            </p:contentPart>
          </mc:Choice>
          <mc:Fallback xmlns="">
            <p:pic>
              <p:nvPicPr>
                <p:cNvPr id="58" name="Ink 57">
                  <a:extLst>
                    <a:ext uri="{FF2B5EF4-FFF2-40B4-BE49-F238E27FC236}">
                      <a16:creationId xmlns:a16="http://schemas.microsoft.com/office/drawing/2014/main" id="{8068626F-018F-89C9-AFD8-1CFC13620C40}"/>
                    </a:ext>
                  </a:extLst>
                </p:cNvPr>
                <p:cNvPicPr/>
                <p:nvPr/>
              </p:nvPicPr>
              <p:blipFill>
                <a:blip r:embed="rId82"/>
                <a:stretch>
                  <a:fillRect/>
                </a:stretch>
              </p:blipFill>
              <p:spPr>
                <a:xfrm>
                  <a:off x="3630462" y="404835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65" name="Ink 64">
                  <a:extLst>
                    <a:ext uri="{FF2B5EF4-FFF2-40B4-BE49-F238E27FC236}">
                      <a16:creationId xmlns:a16="http://schemas.microsoft.com/office/drawing/2014/main" id="{0AB2A73E-8E11-C7DB-A7BC-3118451B7A08}"/>
                    </a:ext>
                  </a:extLst>
                </p14:cNvPr>
                <p14:cNvContentPartPr/>
                <p14:nvPr/>
              </p14:nvContentPartPr>
              <p14:xfrm>
                <a:off x="3703542" y="4146996"/>
                <a:ext cx="360" cy="360"/>
              </p14:xfrm>
            </p:contentPart>
          </mc:Choice>
          <mc:Fallback xmlns="">
            <p:pic>
              <p:nvPicPr>
                <p:cNvPr id="65" name="Ink 64">
                  <a:extLst>
                    <a:ext uri="{FF2B5EF4-FFF2-40B4-BE49-F238E27FC236}">
                      <a16:creationId xmlns:a16="http://schemas.microsoft.com/office/drawing/2014/main" id="{0AB2A73E-8E11-C7DB-A7BC-3118451B7A08}"/>
                    </a:ext>
                  </a:extLst>
                </p:cNvPr>
                <p:cNvPicPr/>
                <p:nvPr/>
              </p:nvPicPr>
              <p:blipFill>
                <a:blip r:embed="rId87"/>
                <a:stretch>
                  <a:fillRect/>
                </a:stretch>
              </p:blipFill>
              <p:spPr>
                <a:xfrm>
                  <a:off x="3685542" y="403899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66" name="Ink 65">
                  <a:extLst>
                    <a:ext uri="{FF2B5EF4-FFF2-40B4-BE49-F238E27FC236}">
                      <a16:creationId xmlns:a16="http://schemas.microsoft.com/office/drawing/2014/main" id="{8DA2E95F-EB6D-2382-CB2D-C371484BECB5}"/>
                    </a:ext>
                  </a:extLst>
                </p14:cNvPr>
                <p14:cNvContentPartPr/>
                <p14:nvPr/>
              </p14:nvContentPartPr>
              <p14:xfrm>
                <a:off x="3694542" y="4143036"/>
                <a:ext cx="360" cy="4320"/>
              </p14:xfrm>
            </p:contentPart>
          </mc:Choice>
          <mc:Fallback xmlns="">
            <p:pic>
              <p:nvPicPr>
                <p:cNvPr id="66" name="Ink 65">
                  <a:extLst>
                    <a:ext uri="{FF2B5EF4-FFF2-40B4-BE49-F238E27FC236}">
                      <a16:creationId xmlns:a16="http://schemas.microsoft.com/office/drawing/2014/main" id="{8DA2E95F-EB6D-2382-CB2D-C371484BECB5}"/>
                    </a:ext>
                  </a:extLst>
                </p:cNvPr>
                <p:cNvPicPr/>
                <p:nvPr/>
              </p:nvPicPr>
              <p:blipFill>
                <a:blip r:embed="rId89"/>
                <a:stretch>
                  <a:fillRect/>
                </a:stretch>
              </p:blipFill>
              <p:spPr>
                <a:xfrm>
                  <a:off x="3676542" y="4035396"/>
                  <a:ext cx="36000" cy="2199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67" name="Ink 66">
                <a:extLst>
                  <a:ext uri="{FF2B5EF4-FFF2-40B4-BE49-F238E27FC236}">
                    <a16:creationId xmlns:a16="http://schemas.microsoft.com/office/drawing/2014/main" id="{0319D7D3-0861-D29E-55A6-53EB2213964F}"/>
                  </a:ext>
                </a:extLst>
              </p14:cNvPr>
              <p14:cNvContentPartPr/>
              <p14:nvPr/>
            </p14:nvContentPartPr>
            <p14:xfrm>
              <a:off x="1351245" y="2718425"/>
              <a:ext cx="298" cy="298"/>
            </p14:xfrm>
          </p:contentPart>
        </mc:Choice>
        <mc:Fallback xmlns="">
          <p:pic>
            <p:nvPicPr>
              <p:cNvPr id="67" name="Ink 66">
                <a:extLst>
                  <a:ext uri="{FF2B5EF4-FFF2-40B4-BE49-F238E27FC236}">
                    <a16:creationId xmlns:a16="http://schemas.microsoft.com/office/drawing/2014/main" id="{0319D7D3-0861-D29E-55A6-53EB2213964F}"/>
                  </a:ext>
                </a:extLst>
              </p:cNvPr>
              <p:cNvPicPr/>
              <p:nvPr/>
            </p:nvPicPr>
            <p:blipFill>
              <a:blip r:embed="rId91"/>
              <a:stretch>
                <a:fillRect/>
              </a:stretch>
            </p:blipFill>
            <p:spPr>
              <a:xfrm>
                <a:off x="1336345" y="2629025"/>
                <a:ext cx="29800" cy="1788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3" name="Ink 72">
                <a:extLst>
                  <a:ext uri="{FF2B5EF4-FFF2-40B4-BE49-F238E27FC236}">
                    <a16:creationId xmlns:a16="http://schemas.microsoft.com/office/drawing/2014/main" id="{6BCF62C5-3307-4E5E-7C8E-8913D0BB0FE1}"/>
                  </a:ext>
                </a:extLst>
              </p14:cNvPr>
              <p14:cNvContentPartPr/>
              <p14:nvPr/>
            </p14:nvContentPartPr>
            <p14:xfrm>
              <a:off x="1114195" y="1231007"/>
              <a:ext cx="298" cy="298"/>
            </p14:xfrm>
          </p:contentPart>
        </mc:Choice>
        <mc:Fallback xmlns="">
          <p:pic>
            <p:nvPicPr>
              <p:cNvPr id="73" name="Ink 72">
                <a:extLst>
                  <a:ext uri="{FF2B5EF4-FFF2-40B4-BE49-F238E27FC236}">
                    <a16:creationId xmlns:a16="http://schemas.microsoft.com/office/drawing/2014/main" id="{6BCF62C5-3307-4E5E-7C8E-8913D0BB0FE1}"/>
                  </a:ext>
                </a:extLst>
              </p:cNvPr>
              <p:cNvPicPr/>
              <p:nvPr/>
            </p:nvPicPr>
            <p:blipFill>
              <a:blip r:embed="rId93"/>
              <a:stretch>
                <a:fillRect/>
              </a:stretch>
            </p:blipFill>
            <p:spPr>
              <a:xfrm>
                <a:off x="1106745" y="1223557"/>
                <a:ext cx="14900" cy="149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4" name="Ink 73">
                <a:extLst>
                  <a:ext uri="{FF2B5EF4-FFF2-40B4-BE49-F238E27FC236}">
                    <a16:creationId xmlns:a16="http://schemas.microsoft.com/office/drawing/2014/main" id="{AFCB47DF-E27D-1CCA-4749-C6D69446088C}"/>
                  </a:ext>
                </a:extLst>
              </p14:cNvPr>
              <p14:cNvContentPartPr/>
              <p14:nvPr/>
            </p14:nvContentPartPr>
            <p14:xfrm>
              <a:off x="1802377" y="1841500"/>
              <a:ext cx="298" cy="298"/>
            </p14:xfrm>
          </p:contentPart>
        </mc:Choice>
        <mc:Fallback xmlns="">
          <p:pic>
            <p:nvPicPr>
              <p:cNvPr id="74" name="Ink 73">
                <a:extLst>
                  <a:ext uri="{FF2B5EF4-FFF2-40B4-BE49-F238E27FC236}">
                    <a16:creationId xmlns:a16="http://schemas.microsoft.com/office/drawing/2014/main" id="{AFCB47DF-E27D-1CCA-4749-C6D69446088C}"/>
                  </a:ext>
                </a:extLst>
              </p:cNvPr>
              <p:cNvPicPr/>
              <p:nvPr/>
            </p:nvPicPr>
            <p:blipFill>
              <a:blip r:embed="rId93"/>
              <a:stretch>
                <a:fillRect/>
              </a:stretch>
            </p:blipFill>
            <p:spPr>
              <a:xfrm>
                <a:off x="1794927" y="1834050"/>
                <a:ext cx="14900" cy="149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5" name="Ink 74">
                <a:extLst>
                  <a:ext uri="{FF2B5EF4-FFF2-40B4-BE49-F238E27FC236}">
                    <a16:creationId xmlns:a16="http://schemas.microsoft.com/office/drawing/2014/main" id="{3A20433D-E432-6DCB-7E25-20C273D627CC}"/>
                  </a:ext>
                </a:extLst>
              </p14:cNvPr>
              <p14:cNvContentPartPr/>
              <p14:nvPr/>
            </p14:nvContentPartPr>
            <p14:xfrm>
              <a:off x="5420091" y="2771973"/>
              <a:ext cx="17859" cy="298"/>
            </p14:xfrm>
          </p:contentPart>
        </mc:Choice>
        <mc:Fallback xmlns="">
          <p:pic>
            <p:nvPicPr>
              <p:cNvPr id="75" name="Ink 74">
                <a:extLst>
                  <a:ext uri="{FF2B5EF4-FFF2-40B4-BE49-F238E27FC236}">
                    <a16:creationId xmlns:a16="http://schemas.microsoft.com/office/drawing/2014/main" id="{3A20433D-E432-6DCB-7E25-20C273D627CC}"/>
                  </a:ext>
                </a:extLst>
              </p:cNvPr>
              <p:cNvPicPr/>
              <p:nvPr/>
            </p:nvPicPr>
            <p:blipFill>
              <a:blip r:embed="rId96"/>
              <a:stretch>
                <a:fillRect/>
              </a:stretch>
            </p:blipFill>
            <p:spPr>
              <a:xfrm>
                <a:off x="5411161" y="2764523"/>
                <a:ext cx="35361" cy="149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6" name="Ink 75">
                <a:extLst>
                  <a:ext uri="{FF2B5EF4-FFF2-40B4-BE49-F238E27FC236}">
                    <a16:creationId xmlns:a16="http://schemas.microsoft.com/office/drawing/2014/main" id="{5C8D23E4-A7F0-E462-E943-BC8AA0B4054B}"/>
                  </a:ext>
                </a:extLst>
              </p14:cNvPr>
              <p14:cNvContentPartPr/>
              <p14:nvPr/>
            </p14:nvContentPartPr>
            <p14:xfrm>
              <a:off x="4755127" y="2674938"/>
              <a:ext cx="13692" cy="8334"/>
            </p14:xfrm>
          </p:contentPart>
        </mc:Choice>
        <mc:Fallback xmlns="">
          <p:pic>
            <p:nvPicPr>
              <p:cNvPr id="76" name="Ink 75">
                <a:extLst>
                  <a:ext uri="{FF2B5EF4-FFF2-40B4-BE49-F238E27FC236}">
                    <a16:creationId xmlns:a16="http://schemas.microsoft.com/office/drawing/2014/main" id="{5C8D23E4-A7F0-E462-E943-BC8AA0B4054B}"/>
                  </a:ext>
                </a:extLst>
              </p:cNvPr>
              <p:cNvPicPr/>
              <p:nvPr/>
            </p:nvPicPr>
            <p:blipFill>
              <a:blip r:embed="rId98"/>
              <a:stretch>
                <a:fillRect/>
              </a:stretch>
            </p:blipFill>
            <p:spPr>
              <a:xfrm>
                <a:off x="4746350" y="2665879"/>
                <a:ext cx="30895" cy="26089"/>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7" name="Ink 76">
                <a:extLst>
                  <a:ext uri="{FF2B5EF4-FFF2-40B4-BE49-F238E27FC236}">
                    <a16:creationId xmlns:a16="http://schemas.microsoft.com/office/drawing/2014/main" id="{9B043305-DA48-A005-9A2D-8B3EEFE0C0CC}"/>
                  </a:ext>
                </a:extLst>
              </p14:cNvPr>
              <p14:cNvContentPartPr/>
              <p14:nvPr/>
            </p14:nvContentPartPr>
            <p14:xfrm>
              <a:off x="5136722" y="2411512"/>
              <a:ext cx="30361" cy="50602"/>
            </p14:xfrm>
          </p:contentPart>
        </mc:Choice>
        <mc:Fallback xmlns="">
          <p:pic>
            <p:nvPicPr>
              <p:cNvPr id="77" name="Ink 76">
                <a:extLst>
                  <a:ext uri="{FF2B5EF4-FFF2-40B4-BE49-F238E27FC236}">
                    <a16:creationId xmlns:a16="http://schemas.microsoft.com/office/drawing/2014/main" id="{9B043305-DA48-A005-9A2D-8B3EEFE0C0CC}"/>
                  </a:ext>
                </a:extLst>
              </p:cNvPr>
              <p:cNvPicPr/>
              <p:nvPr/>
            </p:nvPicPr>
            <p:blipFill>
              <a:blip r:embed="rId100"/>
              <a:stretch>
                <a:fillRect/>
              </a:stretch>
            </p:blipFill>
            <p:spPr>
              <a:xfrm>
                <a:off x="5127792" y="2402540"/>
                <a:ext cx="47863" cy="68187"/>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8" name="Ink 77">
                <a:extLst>
                  <a:ext uri="{FF2B5EF4-FFF2-40B4-BE49-F238E27FC236}">
                    <a16:creationId xmlns:a16="http://schemas.microsoft.com/office/drawing/2014/main" id="{0D271095-F358-7711-0F31-1CFE35281C16}"/>
                  </a:ext>
                </a:extLst>
              </p14:cNvPr>
              <p14:cNvContentPartPr/>
              <p14:nvPr/>
            </p14:nvContentPartPr>
            <p14:xfrm>
              <a:off x="2112534" y="5728395"/>
              <a:ext cx="298" cy="298"/>
            </p14:xfrm>
          </p:contentPart>
        </mc:Choice>
        <mc:Fallback xmlns="">
          <p:pic>
            <p:nvPicPr>
              <p:cNvPr id="78" name="Ink 77">
                <a:extLst>
                  <a:ext uri="{FF2B5EF4-FFF2-40B4-BE49-F238E27FC236}">
                    <a16:creationId xmlns:a16="http://schemas.microsoft.com/office/drawing/2014/main" id="{0D271095-F358-7711-0F31-1CFE35281C16}"/>
                  </a:ext>
                </a:extLst>
              </p:cNvPr>
              <p:cNvPicPr/>
              <p:nvPr/>
            </p:nvPicPr>
            <p:blipFill>
              <a:blip r:embed="rId93"/>
              <a:stretch>
                <a:fillRect/>
              </a:stretch>
            </p:blipFill>
            <p:spPr>
              <a:xfrm>
                <a:off x="2105084" y="5720945"/>
                <a:ext cx="14900" cy="149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9" name="Ink 78">
                <a:extLst>
                  <a:ext uri="{FF2B5EF4-FFF2-40B4-BE49-F238E27FC236}">
                    <a16:creationId xmlns:a16="http://schemas.microsoft.com/office/drawing/2014/main" id="{483D9348-DF29-EBE9-6FA9-E77243E31B1E}"/>
                  </a:ext>
                </a:extLst>
              </p14:cNvPr>
              <p14:cNvContentPartPr/>
              <p14:nvPr/>
            </p14:nvContentPartPr>
            <p14:xfrm>
              <a:off x="7666800" y="3014265"/>
              <a:ext cx="298" cy="298"/>
            </p14:xfrm>
          </p:contentPart>
        </mc:Choice>
        <mc:Fallback xmlns="">
          <p:pic>
            <p:nvPicPr>
              <p:cNvPr id="79" name="Ink 78">
                <a:extLst>
                  <a:ext uri="{FF2B5EF4-FFF2-40B4-BE49-F238E27FC236}">
                    <a16:creationId xmlns:a16="http://schemas.microsoft.com/office/drawing/2014/main" id="{483D9348-DF29-EBE9-6FA9-E77243E31B1E}"/>
                  </a:ext>
                </a:extLst>
              </p:cNvPr>
              <p:cNvPicPr/>
              <p:nvPr/>
            </p:nvPicPr>
            <p:blipFill>
              <a:blip r:embed="rId93"/>
              <a:stretch>
                <a:fillRect/>
              </a:stretch>
            </p:blipFill>
            <p:spPr>
              <a:xfrm>
                <a:off x="7659350" y="3006815"/>
                <a:ext cx="14900" cy="149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80" name="Ink 79">
                <a:extLst>
                  <a:ext uri="{FF2B5EF4-FFF2-40B4-BE49-F238E27FC236}">
                    <a16:creationId xmlns:a16="http://schemas.microsoft.com/office/drawing/2014/main" id="{43BD3188-E605-7E4E-6703-21B82578BA7C}"/>
                  </a:ext>
                </a:extLst>
              </p14:cNvPr>
              <p14:cNvContentPartPr/>
              <p14:nvPr/>
            </p14:nvContentPartPr>
            <p14:xfrm>
              <a:off x="1085323" y="1075630"/>
              <a:ext cx="1786" cy="298"/>
            </p14:xfrm>
          </p:contentPart>
        </mc:Choice>
        <mc:Fallback xmlns="">
          <p:pic>
            <p:nvPicPr>
              <p:cNvPr id="80" name="Ink 79">
                <a:extLst>
                  <a:ext uri="{FF2B5EF4-FFF2-40B4-BE49-F238E27FC236}">
                    <a16:creationId xmlns:a16="http://schemas.microsoft.com/office/drawing/2014/main" id="{43BD3188-E605-7E4E-6703-21B82578BA7C}"/>
                  </a:ext>
                </a:extLst>
              </p:cNvPr>
              <p:cNvPicPr/>
              <p:nvPr/>
            </p:nvPicPr>
            <p:blipFill>
              <a:blip r:embed="rId104"/>
              <a:stretch>
                <a:fillRect/>
              </a:stretch>
            </p:blipFill>
            <p:spPr>
              <a:xfrm>
                <a:off x="1076393" y="1068180"/>
                <a:ext cx="19289" cy="149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1" name="Ink 80">
                <a:extLst>
                  <a:ext uri="{FF2B5EF4-FFF2-40B4-BE49-F238E27FC236}">
                    <a16:creationId xmlns:a16="http://schemas.microsoft.com/office/drawing/2014/main" id="{68DB70FC-3E5E-FDDA-121D-7DA5F39A407B}"/>
                  </a:ext>
                </a:extLst>
              </p14:cNvPr>
              <p14:cNvContentPartPr/>
              <p14:nvPr/>
            </p14:nvContentPartPr>
            <p14:xfrm>
              <a:off x="1967278" y="1890018"/>
              <a:ext cx="298" cy="298"/>
            </p14:xfrm>
          </p:contentPart>
        </mc:Choice>
        <mc:Fallback xmlns="">
          <p:pic>
            <p:nvPicPr>
              <p:cNvPr id="81" name="Ink 80">
                <a:extLst>
                  <a:ext uri="{FF2B5EF4-FFF2-40B4-BE49-F238E27FC236}">
                    <a16:creationId xmlns:a16="http://schemas.microsoft.com/office/drawing/2014/main" id="{68DB70FC-3E5E-FDDA-121D-7DA5F39A407B}"/>
                  </a:ext>
                </a:extLst>
              </p:cNvPr>
              <p:cNvPicPr/>
              <p:nvPr/>
            </p:nvPicPr>
            <p:blipFill>
              <a:blip r:embed="rId93"/>
              <a:stretch>
                <a:fillRect/>
              </a:stretch>
            </p:blipFill>
            <p:spPr>
              <a:xfrm>
                <a:off x="1959828" y="1882568"/>
                <a:ext cx="14900" cy="14900"/>
              </a:xfrm>
              <a:prstGeom prst="rect">
                <a:avLst/>
              </a:prstGeom>
            </p:spPr>
          </p:pic>
        </mc:Fallback>
      </mc:AlternateContent>
      <p:sp>
        <p:nvSpPr>
          <p:cNvPr id="82" name="TextBox 81">
            <a:extLst>
              <a:ext uri="{FF2B5EF4-FFF2-40B4-BE49-F238E27FC236}">
                <a16:creationId xmlns:a16="http://schemas.microsoft.com/office/drawing/2014/main" id="{3EC7BCCE-DF67-519E-9A4D-289B65E431A8}"/>
              </a:ext>
            </a:extLst>
          </p:cNvPr>
          <p:cNvSpPr txBox="1"/>
          <p:nvPr/>
        </p:nvSpPr>
        <p:spPr>
          <a:xfrm>
            <a:off x="362350" y="1056543"/>
            <a:ext cx="1806107" cy="2128788"/>
          </a:xfrm>
          <a:prstGeom prst="rect">
            <a:avLst/>
          </a:prstGeom>
          <a:noFill/>
        </p:spPr>
        <p:txBody>
          <a:bodyPr wrap="square" rtlCol="0">
            <a:spAutoFit/>
          </a:bodyPr>
          <a:lstStyle/>
          <a:p>
            <a:r>
              <a:rPr lang="en-US" sz="1654" b="1" dirty="0">
                <a:solidFill>
                  <a:schemeClr val="accent2"/>
                </a:solidFill>
                <a:latin typeface="Verdana" panose="020B0604030504040204" pitchFamily="34" charset="0"/>
                <a:ea typeface="Verdana" panose="020B0604030504040204" pitchFamily="34" charset="0"/>
              </a:rPr>
              <a:t>Map of Boston (1775) with approximate location of </a:t>
            </a:r>
            <a:r>
              <a:rPr lang="en-US" sz="1654" b="1" dirty="0" err="1">
                <a:solidFill>
                  <a:schemeClr val="accent2"/>
                </a:solidFill>
                <a:latin typeface="Verdana" panose="020B0604030504040204" pitchFamily="34" charset="0"/>
                <a:ea typeface="Verdana" panose="020B0604030504040204" pitchFamily="34" charset="0"/>
              </a:rPr>
              <a:t>Nawn</a:t>
            </a:r>
            <a:r>
              <a:rPr lang="en-US" sz="1654" b="1" dirty="0">
                <a:solidFill>
                  <a:schemeClr val="accent2"/>
                </a:solidFill>
                <a:latin typeface="Verdana" panose="020B0604030504040204" pitchFamily="34" charset="0"/>
                <a:ea typeface="Verdana" panose="020B0604030504040204" pitchFamily="34" charset="0"/>
              </a:rPr>
              <a:t> Factory parcel</a:t>
            </a:r>
            <a:r>
              <a:rPr lang="en-US" sz="1488" b="1" dirty="0">
                <a:solidFill>
                  <a:schemeClr val="accent2"/>
                </a:solidFill>
              </a:rPr>
              <a:t>.</a:t>
            </a:r>
          </a:p>
        </p:txBody>
      </p:sp>
      <p:sp>
        <p:nvSpPr>
          <p:cNvPr id="83" name="Flowchart: Connector 82">
            <a:extLst>
              <a:ext uri="{FF2B5EF4-FFF2-40B4-BE49-F238E27FC236}">
                <a16:creationId xmlns:a16="http://schemas.microsoft.com/office/drawing/2014/main" id="{5251FCED-1A82-ABB4-EF23-DFADA3ADB4BF}"/>
              </a:ext>
            </a:extLst>
          </p:cNvPr>
          <p:cNvSpPr/>
          <p:nvPr/>
        </p:nvSpPr>
        <p:spPr>
          <a:xfrm>
            <a:off x="2456888" y="3253258"/>
            <a:ext cx="417612" cy="402378"/>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8"/>
          </a:p>
        </p:txBody>
      </p:sp>
      <p:pic>
        <p:nvPicPr>
          <p:cNvPr id="2" name="Picture 1">
            <a:extLst>
              <a:ext uri="{FF2B5EF4-FFF2-40B4-BE49-F238E27FC236}">
                <a16:creationId xmlns:a16="http://schemas.microsoft.com/office/drawing/2014/main" id="{2DA3E181-31AF-2C39-24EC-6F05462A3E2F}"/>
              </a:ext>
            </a:extLst>
          </p:cNvPr>
          <p:cNvPicPr/>
          <p:nvPr/>
        </p:nvPicPr>
        <p:blipFill>
          <a:blip r:embed="rId106"/>
          <a:stretch/>
        </p:blipFill>
        <p:spPr>
          <a:xfrm>
            <a:off x="7649280" y="3720960"/>
            <a:ext cx="2180520" cy="1308240"/>
          </a:xfrm>
          <a:prstGeom prst="rect">
            <a:avLst/>
          </a:prstGeom>
          <a:ln w="0">
            <a:noFill/>
          </a:ln>
        </p:spPr>
      </p:pic>
      <p:sp>
        <p:nvSpPr>
          <p:cNvPr id="3" name="TextBox 2">
            <a:extLst>
              <a:ext uri="{FF2B5EF4-FFF2-40B4-BE49-F238E27FC236}">
                <a16:creationId xmlns:a16="http://schemas.microsoft.com/office/drawing/2014/main" id="{681E9008-306A-E2DC-D0FF-5487E0070A06}"/>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Duncan Ritchie</a:t>
            </a:r>
          </a:p>
        </p:txBody>
      </p:sp>
    </p:spTree>
    <p:extLst>
      <p:ext uri="{BB962C8B-B14F-4D97-AF65-F5344CB8AC3E}">
        <p14:creationId xmlns:p14="http://schemas.microsoft.com/office/powerpoint/2010/main" val="4102431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570189-4F39-2BF3-B9EB-96A519D86275}"/>
              </a:ext>
            </a:extLst>
          </p:cNvPr>
          <p:cNvPicPr/>
          <p:nvPr/>
        </p:nvPicPr>
        <p:blipFill>
          <a:blip r:embed="rId3"/>
          <a:stretch/>
        </p:blipFill>
        <p:spPr>
          <a:xfrm>
            <a:off x="7649280" y="3720960"/>
            <a:ext cx="2180520" cy="1308240"/>
          </a:xfrm>
          <a:prstGeom prst="rect">
            <a:avLst/>
          </a:prstGeom>
          <a:ln w="0">
            <a:noFill/>
          </a:ln>
        </p:spPr>
      </p:pic>
      <p:sp>
        <p:nvSpPr>
          <p:cNvPr id="48" name="PlaceHolder 1"/>
          <p:cNvSpPr>
            <a:spLocks noGrp="1"/>
          </p:cNvSpPr>
          <p:nvPr>
            <p:ph type="title"/>
          </p:nvPr>
        </p:nvSpPr>
        <p:spPr>
          <a:xfrm rot="10800000" flipV="1">
            <a:off x="495841" y="275891"/>
            <a:ext cx="5706600" cy="566006"/>
          </a:xfrm>
          <a:prstGeom prst="rect">
            <a:avLst/>
          </a:prstGeom>
          <a:noFill/>
          <a:ln w="0">
            <a:noFill/>
          </a:ln>
        </p:spPr>
        <p:txBody>
          <a:bodyPr vert="horz" lIns="0" tIns="0" rIns="0" bIns="0" rtlCol="0" anchor="ctr">
            <a:noAutofit/>
          </a:bodyPr>
          <a:lstStyle/>
          <a:p>
            <a:pPr algn="ctr"/>
            <a:r>
              <a:rPr lang="en-US" sz="1984" b="1" dirty="0">
                <a:solidFill>
                  <a:srgbClr val="C00000"/>
                </a:solidFill>
                <a:latin typeface="Times New Roman" panose="02020603050405020304" pitchFamily="18" charset="0"/>
                <a:ea typeface="+mn-ea"/>
                <a:cs typeface="Times New Roman" panose="02020603050405020304" pitchFamily="18" charset="0"/>
              </a:rPr>
              <a:t>DOGGETT AND CUNNINGHAM HOUSES </a:t>
            </a:r>
            <a:br>
              <a:rPr lang="en-US" sz="1984" b="1" dirty="0">
                <a:solidFill>
                  <a:srgbClr val="C00000"/>
                </a:solidFill>
                <a:latin typeface="Times New Roman" panose="02020603050405020304" pitchFamily="18" charset="0"/>
                <a:ea typeface="+mn-ea"/>
                <a:cs typeface="Times New Roman" panose="02020603050405020304" pitchFamily="18" charset="0"/>
              </a:rPr>
            </a:br>
            <a:r>
              <a:rPr lang="en-US" sz="1984" b="1" dirty="0">
                <a:solidFill>
                  <a:srgbClr val="C00000"/>
                </a:solidFill>
                <a:latin typeface="Times New Roman" panose="02020603050405020304" pitchFamily="18" charset="0"/>
                <a:ea typeface="+mn-ea"/>
                <a:cs typeface="Times New Roman" panose="02020603050405020304" pitchFamily="18" charset="0"/>
              </a:rPr>
              <a:t>Washington Street  </a:t>
            </a:r>
          </a:p>
        </p:txBody>
      </p:sp>
      <p:pic>
        <p:nvPicPr>
          <p:cNvPr id="3" name="Picture 2" descr="A building with a snow covered ground&#10;&#10;Description automatically generated with medium confidence">
            <a:extLst>
              <a:ext uri="{FF2B5EF4-FFF2-40B4-BE49-F238E27FC236}">
                <a16:creationId xmlns:a16="http://schemas.microsoft.com/office/drawing/2014/main" id="{10E2B5E4-09D7-0E08-E0E2-9BFB233B3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41" y="841898"/>
            <a:ext cx="5706600" cy="4018397"/>
          </a:xfrm>
          <a:prstGeom prst="rect">
            <a:avLst/>
          </a:prstGeom>
        </p:spPr>
      </p:pic>
      <p:sp>
        <p:nvSpPr>
          <p:cNvPr id="2" name="TextBox 1">
            <a:extLst>
              <a:ext uri="{FF2B5EF4-FFF2-40B4-BE49-F238E27FC236}">
                <a16:creationId xmlns:a16="http://schemas.microsoft.com/office/drawing/2014/main" id="{F5041AE3-6739-7798-77A9-097C5839BE96}"/>
              </a:ext>
            </a:extLst>
          </p:cNvPr>
          <p:cNvSpPr txBox="1"/>
          <p:nvPr/>
        </p:nvSpPr>
        <p:spPr>
          <a:xfrm>
            <a:off x="6311658" y="558894"/>
            <a:ext cx="3518142" cy="3068982"/>
          </a:xfrm>
          <a:prstGeom prst="rect">
            <a:avLst/>
          </a:prstGeom>
          <a:noFill/>
          <a:ln w="31750">
            <a:solidFill>
              <a:srgbClr val="FF0000"/>
            </a:solidFill>
          </a:ln>
        </p:spPr>
        <p:txBody>
          <a:bodyPr wrap="square" rtlCol="0">
            <a:spAutoFit/>
          </a:bodyPr>
          <a:lstStyle/>
          <a:p>
            <a:r>
              <a:rPr lang="en-US" sz="1488" b="1" dirty="0">
                <a:latin typeface="Arial" panose="020B0604020202020204" pitchFamily="34" charset="0"/>
                <a:ea typeface="Times New Roman" panose="02020603050405020304" pitchFamily="18" charset="0"/>
              </a:rPr>
              <a:t>Properties in the Eustis Street Architectural Conservation District include: </a:t>
            </a:r>
          </a:p>
          <a:p>
            <a:r>
              <a:rPr lang="en-US" sz="1488" b="1" dirty="0">
                <a:latin typeface="Arial" panose="020B0604020202020204" pitchFamily="34" charset="0"/>
                <a:ea typeface="Times New Roman" panose="02020603050405020304" pitchFamily="18" charset="0"/>
              </a:rPr>
              <a:t>Owen </a:t>
            </a:r>
            <a:r>
              <a:rPr lang="en-US" sz="1488" b="1" dirty="0" err="1">
                <a:latin typeface="Arial" panose="020B0604020202020204" pitchFamily="34" charset="0"/>
                <a:ea typeface="Times New Roman" panose="02020603050405020304" pitchFamily="18" charset="0"/>
              </a:rPr>
              <a:t>Nawn</a:t>
            </a:r>
            <a:r>
              <a:rPr lang="en-US" sz="1488" b="1" dirty="0">
                <a:latin typeface="Arial" panose="020B0604020202020204" pitchFamily="34" charset="0"/>
                <a:ea typeface="Times New Roman" panose="02020603050405020304" pitchFamily="18" charset="0"/>
              </a:rPr>
              <a:t> Factory, </a:t>
            </a:r>
          </a:p>
          <a:p>
            <a:endParaRPr lang="en-US" sz="1488" b="1" dirty="0">
              <a:latin typeface="Arial" panose="020B0604020202020204" pitchFamily="34" charset="0"/>
              <a:ea typeface="Times New Roman" panose="02020603050405020304" pitchFamily="18" charset="0"/>
            </a:endParaRPr>
          </a:p>
          <a:p>
            <a:r>
              <a:rPr lang="en-US" sz="1488" b="1" dirty="0">
                <a:latin typeface="Arial" panose="020B0604020202020204" pitchFamily="34" charset="0"/>
                <a:ea typeface="Times New Roman" panose="02020603050405020304" pitchFamily="18" charset="0"/>
              </a:rPr>
              <a:t>Josiah Cunningham House, (now demolished)</a:t>
            </a:r>
          </a:p>
          <a:p>
            <a:endParaRPr lang="en-US" sz="1488" b="1" dirty="0">
              <a:latin typeface="Arial" panose="020B0604020202020204" pitchFamily="34" charset="0"/>
              <a:ea typeface="Times New Roman" panose="02020603050405020304" pitchFamily="18" charset="0"/>
            </a:endParaRPr>
          </a:p>
          <a:p>
            <a:r>
              <a:rPr lang="en-US" sz="1488" b="1" dirty="0">
                <a:latin typeface="Arial" panose="020B0604020202020204" pitchFamily="34" charset="0"/>
                <a:ea typeface="Times New Roman" panose="02020603050405020304" pitchFamily="18" charset="0"/>
              </a:rPr>
              <a:t>Jesse Doggett House and Tavern (demolished),</a:t>
            </a:r>
          </a:p>
          <a:p>
            <a:endParaRPr lang="en-US" sz="1488" b="1" dirty="0">
              <a:latin typeface="Arial" panose="020B0604020202020204" pitchFamily="34" charset="0"/>
              <a:ea typeface="Times New Roman" panose="02020603050405020304" pitchFamily="18" charset="0"/>
            </a:endParaRPr>
          </a:p>
          <a:p>
            <a:r>
              <a:rPr lang="en-US" sz="1488" b="1" dirty="0">
                <a:latin typeface="Arial" panose="020B0604020202020204" pitchFamily="34" charset="0"/>
                <a:ea typeface="Times New Roman" panose="02020603050405020304" pitchFamily="18" charset="0"/>
              </a:rPr>
              <a:t>Small Wood House at </a:t>
            </a:r>
          </a:p>
          <a:p>
            <a:r>
              <a:rPr lang="en-US" sz="1488" b="1" dirty="0">
                <a:latin typeface="Arial" panose="020B0604020202020204" pitchFamily="34" charset="0"/>
                <a:ea typeface="Times New Roman" panose="02020603050405020304" pitchFamily="18" charset="0"/>
              </a:rPr>
              <a:t>1 </a:t>
            </a:r>
            <a:r>
              <a:rPr lang="en-US" sz="1488" b="1" dirty="0" err="1">
                <a:latin typeface="Arial" panose="020B0604020202020204" pitchFamily="34" charset="0"/>
                <a:ea typeface="Times New Roman" panose="02020603050405020304" pitchFamily="18" charset="0"/>
              </a:rPr>
              <a:t>Hunneman</a:t>
            </a:r>
            <a:r>
              <a:rPr lang="en-US" sz="1488" b="1" dirty="0">
                <a:latin typeface="Arial" panose="020B0604020202020204" pitchFamily="34" charset="0"/>
                <a:ea typeface="Times New Roman" panose="02020603050405020304" pitchFamily="18" charset="0"/>
              </a:rPr>
              <a:t> Court (demolished).</a:t>
            </a:r>
          </a:p>
        </p:txBody>
      </p:sp>
      <p:sp>
        <p:nvSpPr>
          <p:cNvPr id="5" name="TextBox 4">
            <a:extLst>
              <a:ext uri="{FF2B5EF4-FFF2-40B4-BE49-F238E27FC236}">
                <a16:creationId xmlns:a16="http://schemas.microsoft.com/office/drawing/2014/main" id="{A37EF109-C512-07A3-BA4C-B76F4A304E83}"/>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Duncan Ritchie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C5A88A-5800-40F9-2D2E-5A47A2AC207C}"/>
              </a:ext>
            </a:extLst>
          </p:cNvPr>
          <p:cNvPicPr>
            <a:picLocks noChangeAspect="1"/>
          </p:cNvPicPr>
          <p:nvPr/>
        </p:nvPicPr>
        <p:blipFill>
          <a:blip r:embed="rId2"/>
          <a:stretch>
            <a:fillRect/>
          </a:stretch>
        </p:blipFill>
        <p:spPr>
          <a:xfrm>
            <a:off x="2260675" y="289389"/>
            <a:ext cx="5283125" cy="5091772"/>
          </a:xfrm>
          <a:prstGeom prst="rect">
            <a:avLst/>
          </a:prstGeom>
        </p:spPr>
      </p:pic>
      <p:sp>
        <p:nvSpPr>
          <p:cNvPr id="10" name="TextBox 9">
            <a:extLst>
              <a:ext uri="{FF2B5EF4-FFF2-40B4-BE49-F238E27FC236}">
                <a16:creationId xmlns:a16="http://schemas.microsoft.com/office/drawing/2014/main" id="{DF5E275D-7207-F6D1-83D2-2F7E294739B2}"/>
              </a:ext>
            </a:extLst>
          </p:cNvPr>
          <p:cNvSpPr txBox="1"/>
          <p:nvPr/>
        </p:nvSpPr>
        <p:spPr>
          <a:xfrm>
            <a:off x="481121" y="962341"/>
            <a:ext cx="1863388" cy="1466171"/>
          </a:xfrm>
          <a:prstGeom prst="rect">
            <a:avLst/>
          </a:prstGeom>
          <a:noFill/>
        </p:spPr>
        <p:txBody>
          <a:bodyPr wrap="square" rtlCol="0">
            <a:spAutoFit/>
          </a:bodyPr>
          <a:lstStyle/>
          <a:p>
            <a:r>
              <a:rPr lang="en-US" sz="1488" b="1" dirty="0">
                <a:solidFill>
                  <a:srgbClr val="C00000"/>
                </a:solidFill>
                <a:latin typeface="Verdana" panose="020B0604030504040204" pitchFamily="34" charset="0"/>
                <a:ea typeface="Verdana" panose="020B0604030504040204" pitchFamily="34" charset="0"/>
              </a:rPr>
              <a:t>1832 map of Boston with approximate location of </a:t>
            </a:r>
            <a:r>
              <a:rPr lang="en-US" sz="1488" b="1" dirty="0" err="1">
                <a:solidFill>
                  <a:srgbClr val="C00000"/>
                </a:solidFill>
                <a:latin typeface="Verdana" panose="020B0604030504040204" pitchFamily="34" charset="0"/>
                <a:ea typeface="Verdana" panose="020B0604030504040204" pitchFamily="34" charset="0"/>
              </a:rPr>
              <a:t>Nawn</a:t>
            </a:r>
            <a:r>
              <a:rPr lang="en-US" sz="1488" b="1" dirty="0">
                <a:solidFill>
                  <a:srgbClr val="C00000"/>
                </a:solidFill>
                <a:latin typeface="Verdana" panose="020B0604030504040204" pitchFamily="34" charset="0"/>
                <a:ea typeface="Verdana" panose="020B0604030504040204" pitchFamily="34" charset="0"/>
              </a:rPr>
              <a:t> Factory parcel</a:t>
            </a:r>
            <a:r>
              <a:rPr lang="en-US" sz="1488" dirty="0">
                <a:latin typeface="Verdana" panose="020B0604030504040204" pitchFamily="34" charset="0"/>
                <a:ea typeface="Verdana" panose="020B0604030504040204" pitchFamily="34" charset="0"/>
              </a:rPr>
              <a:t>.</a:t>
            </a:r>
          </a:p>
        </p:txBody>
      </p:sp>
      <p:sp>
        <p:nvSpPr>
          <p:cNvPr id="11" name="Flowchart: Connector 10">
            <a:extLst>
              <a:ext uri="{FF2B5EF4-FFF2-40B4-BE49-F238E27FC236}">
                <a16:creationId xmlns:a16="http://schemas.microsoft.com/office/drawing/2014/main" id="{6E7E48D1-50ED-90D9-521F-B229125184D0}"/>
              </a:ext>
            </a:extLst>
          </p:cNvPr>
          <p:cNvSpPr/>
          <p:nvPr/>
        </p:nvSpPr>
        <p:spPr>
          <a:xfrm>
            <a:off x="3043572" y="2636571"/>
            <a:ext cx="358639" cy="310173"/>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8"/>
          </a:p>
        </p:txBody>
      </p:sp>
      <p:pic>
        <p:nvPicPr>
          <p:cNvPr id="2" name="Picture 1">
            <a:extLst>
              <a:ext uri="{FF2B5EF4-FFF2-40B4-BE49-F238E27FC236}">
                <a16:creationId xmlns:a16="http://schemas.microsoft.com/office/drawing/2014/main" id="{B3BA2A0D-15F5-AA82-5BB4-6FB533E565C0}"/>
              </a:ext>
            </a:extLst>
          </p:cNvPr>
          <p:cNvPicPr/>
          <p:nvPr/>
        </p:nvPicPr>
        <p:blipFill>
          <a:blip r:embed="rId3"/>
          <a:stretch/>
        </p:blipFill>
        <p:spPr>
          <a:xfrm>
            <a:off x="7649280" y="3720960"/>
            <a:ext cx="2180520" cy="1308240"/>
          </a:xfrm>
          <a:prstGeom prst="rect">
            <a:avLst/>
          </a:prstGeom>
          <a:ln w="0">
            <a:noFill/>
          </a:ln>
        </p:spPr>
      </p:pic>
      <p:sp>
        <p:nvSpPr>
          <p:cNvPr id="3" name="TextBox 2">
            <a:extLst>
              <a:ext uri="{FF2B5EF4-FFF2-40B4-BE49-F238E27FC236}">
                <a16:creationId xmlns:a16="http://schemas.microsoft.com/office/drawing/2014/main" id="{EE347104-65E8-CF6C-861B-C5509ED10972}"/>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Duncan Ritchie</a:t>
            </a:r>
          </a:p>
        </p:txBody>
      </p:sp>
    </p:spTree>
    <p:extLst>
      <p:ext uri="{BB962C8B-B14F-4D97-AF65-F5344CB8AC3E}">
        <p14:creationId xmlns:p14="http://schemas.microsoft.com/office/powerpoint/2010/main" val="369341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362084-038C-84B7-3378-D497E417D110}"/>
              </a:ext>
            </a:extLst>
          </p:cNvPr>
          <p:cNvSpPr txBox="1"/>
          <p:nvPr/>
        </p:nvSpPr>
        <p:spPr>
          <a:xfrm>
            <a:off x="6691275" y="367566"/>
            <a:ext cx="1916009" cy="3297954"/>
          </a:xfrm>
          <a:prstGeom prst="rect">
            <a:avLst/>
          </a:prstGeom>
          <a:noFill/>
        </p:spPr>
        <p:txBody>
          <a:bodyPr wrap="square" rtlCol="0">
            <a:spAutoFit/>
          </a:bodyPr>
          <a:lstStyle/>
          <a:p>
            <a:r>
              <a:rPr lang="en-US" sz="1488" dirty="0">
                <a:solidFill>
                  <a:srgbClr val="C00000"/>
                </a:solidFill>
                <a:latin typeface="Verdana" panose="020B0604030504040204" pitchFamily="34" charset="0"/>
                <a:ea typeface="Verdana" panose="020B0604030504040204" pitchFamily="34" charset="0"/>
              </a:rPr>
              <a:t>1873 atlas map of Boston showing dense urban in-fill development between </a:t>
            </a:r>
            <a:r>
              <a:rPr lang="en-US" sz="1488" dirty="0" err="1">
                <a:solidFill>
                  <a:srgbClr val="C00000"/>
                </a:solidFill>
                <a:latin typeface="Verdana" panose="020B0604030504040204" pitchFamily="34" charset="0"/>
                <a:ea typeface="Verdana" panose="020B0604030504040204" pitchFamily="34" charset="0"/>
              </a:rPr>
              <a:t>Hunneman</a:t>
            </a:r>
            <a:r>
              <a:rPr lang="en-US" sz="1488" dirty="0">
                <a:solidFill>
                  <a:srgbClr val="C00000"/>
                </a:solidFill>
                <a:latin typeface="Verdana" panose="020B0604030504040204" pitchFamily="34" charset="0"/>
                <a:ea typeface="Verdana" panose="020B0604030504040204" pitchFamily="34" charset="0"/>
              </a:rPr>
              <a:t> Street and </a:t>
            </a:r>
            <a:r>
              <a:rPr lang="en-US" sz="1488" dirty="0" err="1">
                <a:solidFill>
                  <a:srgbClr val="C00000"/>
                </a:solidFill>
                <a:latin typeface="Verdana" panose="020B0604030504040204" pitchFamily="34" charset="0"/>
                <a:ea typeface="Verdana" panose="020B0604030504040204" pitchFamily="34" charset="0"/>
              </a:rPr>
              <a:t>Nawn</a:t>
            </a:r>
            <a:r>
              <a:rPr lang="en-US" sz="1488" dirty="0">
                <a:solidFill>
                  <a:srgbClr val="C00000"/>
                </a:solidFill>
                <a:latin typeface="Verdana" panose="020B0604030504040204" pitchFamily="34" charset="0"/>
                <a:ea typeface="Verdana" panose="020B0604030504040204" pitchFamily="34" charset="0"/>
              </a:rPr>
              <a:t> Factory </a:t>
            </a:r>
          </a:p>
          <a:p>
            <a:r>
              <a:rPr lang="en-US" sz="1488" dirty="0">
                <a:solidFill>
                  <a:srgbClr val="C00000"/>
                </a:solidFill>
                <a:latin typeface="Verdana" panose="020B0604030504040204" pitchFamily="34" charset="0"/>
                <a:ea typeface="Verdana" panose="020B0604030504040204" pitchFamily="34" charset="0"/>
              </a:rPr>
              <a:t>(Morocco Factory).</a:t>
            </a:r>
          </a:p>
          <a:p>
            <a:endParaRPr lang="en-US" sz="1488" dirty="0">
              <a:latin typeface="Verdana" panose="020B0604030504040204" pitchFamily="34" charset="0"/>
              <a:ea typeface="Verdana" panose="020B0604030504040204" pitchFamily="34" charset="0"/>
            </a:endParaRPr>
          </a:p>
          <a:p>
            <a:endParaRPr lang="en-US" sz="1488" dirty="0">
              <a:latin typeface="Verdana" panose="020B0604030504040204" pitchFamily="34" charset="0"/>
              <a:ea typeface="Verdana" panose="020B0604030504040204" pitchFamily="34" charset="0"/>
            </a:endParaRPr>
          </a:p>
          <a:p>
            <a:endParaRPr lang="en-US" sz="1488" dirty="0">
              <a:latin typeface="Verdana" panose="020B0604030504040204" pitchFamily="34" charset="0"/>
              <a:ea typeface="Verdana" panose="020B0604030504040204" pitchFamily="34" charset="0"/>
            </a:endParaRPr>
          </a:p>
          <a:p>
            <a:endParaRPr lang="en-US" sz="1488" dirty="0">
              <a:latin typeface="Verdana" panose="020B0604030504040204" pitchFamily="34" charset="0"/>
              <a:ea typeface="Verdana" panose="020B0604030504040204" pitchFamily="34" charset="0"/>
            </a:endParaRPr>
          </a:p>
          <a:p>
            <a:endParaRPr lang="en-US" sz="1488" dirty="0">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81AE0B14-A72A-8A5B-A220-8660EE5C3BCE}"/>
              </a:ext>
            </a:extLst>
          </p:cNvPr>
          <p:cNvPicPr>
            <a:picLocks noChangeAspect="1"/>
          </p:cNvPicPr>
          <p:nvPr/>
        </p:nvPicPr>
        <p:blipFill>
          <a:blip r:embed="rId2"/>
          <a:stretch>
            <a:fillRect/>
          </a:stretch>
        </p:blipFill>
        <p:spPr>
          <a:xfrm>
            <a:off x="681288" y="241450"/>
            <a:ext cx="5779095" cy="5071790"/>
          </a:xfrm>
          <a:prstGeom prst="rect">
            <a:avLst/>
          </a:prstGeom>
        </p:spPr>
      </p:pic>
      <p:sp>
        <p:nvSpPr>
          <p:cNvPr id="8" name="Flowchart: Alternate Process 7">
            <a:extLst>
              <a:ext uri="{FF2B5EF4-FFF2-40B4-BE49-F238E27FC236}">
                <a16:creationId xmlns:a16="http://schemas.microsoft.com/office/drawing/2014/main" id="{4255EDE7-DD6B-9CE2-0C10-D92833B6AB93}"/>
              </a:ext>
            </a:extLst>
          </p:cNvPr>
          <p:cNvSpPr/>
          <p:nvPr/>
        </p:nvSpPr>
        <p:spPr>
          <a:xfrm rot="2489714">
            <a:off x="3555927" y="1997238"/>
            <a:ext cx="1553604" cy="1317436"/>
          </a:xfrm>
          <a:prstGeom prst="flowChartAlternateProcess">
            <a:avLst/>
          </a:prstGeom>
          <a:noFill/>
          <a:ln w="793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8"/>
          </a:p>
        </p:txBody>
      </p:sp>
      <p:pic>
        <p:nvPicPr>
          <p:cNvPr id="2" name="Picture 1">
            <a:extLst>
              <a:ext uri="{FF2B5EF4-FFF2-40B4-BE49-F238E27FC236}">
                <a16:creationId xmlns:a16="http://schemas.microsoft.com/office/drawing/2014/main" id="{99D5AAAF-C705-19AA-F0C0-5FD649BFAB88}"/>
              </a:ext>
            </a:extLst>
          </p:cNvPr>
          <p:cNvPicPr/>
          <p:nvPr/>
        </p:nvPicPr>
        <p:blipFill>
          <a:blip r:embed="rId3"/>
          <a:stretch/>
        </p:blipFill>
        <p:spPr>
          <a:xfrm>
            <a:off x="7649280" y="3720960"/>
            <a:ext cx="2180520" cy="1308240"/>
          </a:xfrm>
          <a:prstGeom prst="rect">
            <a:avLst/>
          </a:prstGeom>
          <a:ln w="0">
            <a:noFill/>
          </a:ln>
        </p:spPr>
      </p:pic>
      <p:sp>
        <p:nvSpPr>
          <p:cNvPr id="3" name="TextBox 2">
            <a:extLst>
              <a:ext uri="{FF2B5EF4-FFF2-40B4-BE49-F238E27FC236}">
                <a16:creationId xmlns:a16="http://schemas.microsoft.com/office/drawing/2014/main" id="{E6B20A2B-7467-51B1-3452-EAA2CACC59F7}"/>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a:solidFill>
                  <a:srgbClr val="000000"/>
                </a:solidFill>
                <a:latin typeface="Arial"/>
              </a:rPr>
              <a:t>Duncan Ritchie</a:t>
            </a:r>
          </a:p>
        </p:txBody>
      </p:sp>
    </p:spTree>
    <p:extLst>
      <p:ext uri="{BB962C8B-B14F-4D97-AF65-F5344CB8AC3E}">
        <p14:creationId xmlns:p14="http://schemas.microsoft.com/office/powerpoint/2010/main" val="3111972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D11B1-88EF-2178-BE23-4154E8350DDA}"/>
              </a:ext>
            </a:extLst>
          </p:cNvPr>
          <p:cNvSpPr txBox="1"/>
          <p:nvPr/>
        </p:nvSpPr>
        <p:spPr>
          <a:xfrm>
            <a:off x="330228" y="269376"/>
            <a:ext cx="9420169" cy="424732"/>
          </a:xfrm>
          <a:prstGeom prst="rect">
            <a:avLst/>
          </a:prstGeom>
          <a:noFill/>
        </p:spPr>
        <p:txBody>
          <a:bodyPr wrap="square" rtlCol="0">
            <a:spAutoFit/>
          </a:bodyPr>
          <a:lstStyle/>
          <a:p>
            <a:pPr algn="ctr">
              <a:lnSpc>
                <a:spcPct val="90000"/>
              </a:lnSpc>
              <a:spcBef>
                <a:spcPct val="0"/>
              </a:spcBef>
            </a:pPr>
            <a:r>
              <a:rPr lang="en-US" sz="2400" b="1" dirty="0">
                <a:solidFill>
                  <a:srgbClr val="C00000"/>
                </a:solidFill>
                <a:latin typeface="Times New Roman" panose="02020603050405020304" pitchFamily="18" charset="0"/>
                <a:cs typeface="Times New Roman" panose="02020603050405020304" pitchFamily="18" charset="0"/>
              </a:rPr>
              <a:t>Archaeological Investigations at the </a:t>
            </a:r>
            <a:r>
              <a:rPr lang="en-US" sz="2400" b="1" dirty="0" err="1">
                <a:solidFill>
                  <a:srgbClr val="C00000"/>
                </a:solidFill>
                <a:latin typeface="Times New Roman" panose="02020603050405020304" pitchFamily="18" charset="0"/>
                <a:cs typeface="Times New Roman" panose="02020603050405020304" pitchFamily="18" charset="0"/>
              </a:rPr>
              <a:t>Nawn</a:t>
            </a:r>
            <a:r>
              <a:rPr lang="en-US" sz="2400" b="1" dirty="0">
                <a:solidFill>
                  <a:srgbClr val="C00000"/>
                </a:solidFill>
                <a:latin typeface="Times New Roman" panose="02020603050405020304" pitchFamily="18" charset="0"/>
                <a:cs typeface="Times New Roman" panose="02020603050405020304" pitchFamily="18" charset="0"/>
              </a:rPr>
              <a:t> Factory </a:t>
            </a:r>
          </a:p>
        </p:txBody>
      </p:sp>
      <p:sp>
        <p:nvSpPr>
          <p:cNvPr id="4" name="TextBox 3">
            <a:extLst>
              <a:ext uri="{FF2B5EF4-FFF2-40B4-BE49-F238E27FC236}">
                <a16:creationId xmlns:a16="http://schemas.microsoft.com/office/drawing/2014/main" id="{7CAE7298-66D0-B412-F4B6-81CDEC7DAEC6}"/>
              </a:ext>
            </a:extLst>
          </p:cNvPr>
          <p:cNvSpPr txBox="1"/>
          <p:nvPr/>
        </p:nvSpPr>
        <p:spPr>
          <a:xfrm>
            <a:off x="263470" y="701987"/>
            <a:ext cx="9566329" cy="5182444"/>
          </a:xfrm>
          <a:prstGeom prst="rect">
            <a:avLst/>
          </a:prstGeom>
          <a:noFill/>
        </p:spPr>
        <p:txBody>
          <a:bodyPr wrap="square" rtlCol="0">
            <a:spAutoFit/>
          </a:bodyPr>
          <a:lstStyle/>
          <a:p>
            <a:r>
              <a:rPr lang="en-US" sz="1984" b="1" dirty="0">
                <a:solidFill>
                  <a:schemeClr val="accent1">
                    <a:lumMod val="60000"/>
                    <a:lumOff val="40000"/>
                  </a:schemeClr>
                </a:solidFill>
                <a:latin typeface="Verdana" panose="020B0604030504040204" pitchFamily="34" charset="0"/>
                <a:ea typeface="Verdana" panose="020B0604030504040204" pitchFamily="34" charset="0"/>
              </a:rPr>
              <a:t>1978-Museum of Afro-American History archival research and archaeology at Doggett and Cunningham House sites (Bower 1978).</a:t>
            </a:r>
          </a:p>
          <a:p>
            <a:endParaRPr lang="en-US" sz="1984" b="1" dirty="0">
              <a:latin typeface="Verdana" panose="020B0604030504040204" pitchFamily="34" charset="0"/>
              <a:ea typeface="Verdana" panose="020B0604030504040204" pitchFamily="34" charset="0"/>
            </a:endParaRPr>
          </a:p>
          <a:p>
            <a:pPr marL="283510" indent="-283510">
              <a:buFont typeface="Wingdings" panose="05000000000000000000" pitchFamily="2" charset="2"/>
              <a:buChar char="§"/>
            </a:pPr>
            <a:r>
              <a:rPr lang="en-US" sz="1654" b="1" dirty="0">
                <a:latin typeface="Verdana" panose="020B0604030504040204" pitchFamily="34" charset="0"/>
                <a:ea typeface="Verdana" panose="020B0604030504040204" pitchFamily="34" charset="0"/>
              </a:rPr>
              <a:t>Archival research-Cunningham House (1784), Doggett House (1788) were first structures built in this section of Washington Street.</a:t>
            </a:r>
          </a:p>
          <a:p>
            <a:r>
              <a:rPr lang="en-US" sz="1654" b="1" dirty="0">
                <a:latin typeface="Verdana" panose="020B0604030504040204" pitchFamily="34" charset="0"/>
                <a:ea typeface="Verdana" panose="020B0604030504040204" pitchFamily="34" charset="0"/>
              </a:rPr>
              <a:t> </a:t>
            </a:r>
          </a:p>
          <a:p>
            <a:pPr marL="283510" indent="-283510">
              <a:buFont typeface="Wingdings" panose="05000000000000000000" pitchFamily="2" charset="2"/>
              <a:buChar char="§"/>
            </a:pPr>
            <a:r>
              <a:rPr lang="en-US" sz="1654" b="1" dirty="0">
                <a:latin typeface="Verdana" panose="020B0604030504040204" pitchFamily="34" charset="0"/>
                <a:ea typeface="Verdana" panose="020B0604030504040204" pitchFamily="34" charset="0"/>
              </a:rPr>
              <a:t>Jesse Doggett was Roxbury Canal proprietor, document mention of canal and wharf being 45 ft from rear of house/tavern (The Ball &amp; Pin). Canal built ca.1795, active until 1822. After Josiah Cunningham’s death (1800), house used as bakery (1821). Southern part of property leased to soap maker, John Hunt tannery there by mid-19</a:t>
            </a:r>
            <a:r>
              <a:rPr lang="en-US" sz="1654" b="1" baseline="30000" dirty="0">
                <a:latin typeface="Verdana" panose="020B0604030504040204" pitchFamily="34" charset="0"/>
                <a:ea typeface="Verdana" panose="020B0604030504040204" pitchFamily="34" charset="0"/>
              </a:rPr>
              <a:t>th</a:t>
            </a:r>
            <a:r>
              <a:rPr lang="en-US" sz="1654" b="1" dirty="0">
                <a:latin typeface="Verdana" panose="020B0604030504040204" pitchFamily="34" charset="0"/>
                <a:ea typeface="Verdana" panose="020B0604030504040204" pitchFamily="34" charset="0"/>
              </a:rPr>
              <a:t> century. </a:t>
            </a:r>
            <a:endParaRPr lang="en-US" sz="1984" dirty="0"/>
          </a:p>
          <a:p>
            <a:endParaRPr lang="en-US" sz="1984" dirty="0"/>
          </a:p>
          <a:p>
            <a:pPr marL="283510" indent="-283510">
              <a:buFont typeface="Arial" panose="020B0604020202020204" pitchFamily="34" charset="0"/>
              <a:buChar char="•"/>
            </a:pPr>
            <a:r>
              <a:rPr lang="en-US" sz="1654" b="1" dirty="0">
                <a:latin typeface="Verdana" panose="020B0604030504040204" pitchFamily="34" charset="0"/>
                <a:ea typeface="Verdana" panose="020B0604030504040204" pitchFamily="34" charset="0"/>
              </a:rPr>
              <a:t>Owen </a:t>
            </a:r>
            <a:r>
              <a:rPr lang="en-US" sz="1654" b="1" dirty="0" err="1">
                <a:latin typeface="Verdana" panose="020B0604030504040204" pitchFamily="34" charset="0"/>
                <a:ea typeface="Verdana" panose="020B0604030504040204" pitchFamily="34" charset="0"/>
              </a:rPr>
              <a:t>Nawn</a:t>
            </a:r>
            <a:r>
              <a:rPr lang="en-US" sz="1654" b="1" dirty="0">
                <a:latin typeface="Verdana" panose="020B0604030504040204" pitchFamily="34" charset="0"/>
                <a:ea typeface="Verdana" panose="020B0604030504040204" pitchFamily="34" charset="0"/>
              </a:rPr>
              <a:t> buys Doggett and Cunningham properties in 1866, replaces wood factory (Morocco leather factory) with brick structure completed by 1875.</a:t>
            </a:r>
            <a:endParaRPr lang="en-US" sz="1984" dirty="0"/>
          </a:p>
          <a:p>
            <a:endParaRPr lang="en-US" sz="1984" dirty="0"/>
          </a:p>
          <a:p>
            <a:endParaRPr lang="en-US" sz="1488" dirty="0"/>
          </a:p>
          <a:p>
            <a:endParaRPr lang="en-US" sz="1488" dirty="0"/>
          </a:p>
        </p:txBody>
      </p:sp>
      <p:pic>
        <p:nvPicPr>
          <p:cNvPr id="6" name="Picture 5">
            <a:extLst>
              <a:ext uri="{FF2B5EF4-FFF2-40B4-BE49-F238E27FC236}">
                <a16:creationId xmlns:a16="http://schemas.microsoft.com/office/drawing/2014/main" id="{961125C8-43DB-947D-8D53-59EA20315252}"/>
              </a:ext>
            </a:extLst>
          </p:cNvPr>
          <p:cNvPicPr/>
          <p:nvPr/>
        </p:nvPicPr>
        <p:blipFill>
          <a:blip r:embed="rId2"/>
          <a:stretch/>
        </p:blipFill>
        <p:spPr>
          <a:xfrm>
            <a:off x="6473623" y="4767943"/>
            <a:ext cx="1346674" cy="718457"/>
          </a:xfrm>
          <a:prstGeom prst="rect">
            <a:avLst/>
          </a:prstGeom>
          <a:ln w="0">
            <a:noFill/>
          </a:ln>
        </p:spPr>
      </p:pic>
      <p:sp>
        <p:nvSpPr>
          <p:cNvPr id="7" name="TextBox 6">
            <a:extLst>
              <a:ext uri="{FF2B5EF4-FFF2-40B4-BE49-F238E27FC236}">
                <a16:creationId xmlns:a16="http://schemas.microsoft.com/office/drawing/2014/main" id="{B906513A-3C5B-34D5-6A6C-24B771FB9308}"/>
              </a:ext>
            </a:extLst>
          </p:cNvPr>
          <p:cNvSpPr txBox="1"/>
          <p:nvPr/>
        </p:nvSpPr>
        <p:spPr>
          <a:xfrm>
            <a:off x="7543800" y="5140080"/>
            <a:ext cx="2286000" cy="346320"/>
          </a:xfrm>
          <a:prstGeom prst="rect">
            <a:avLst/>
          </a:prstGeom>
          <a:noFill/>
          <a:ln w="0">
            <a:noFill/>
          </a:ln>
        </p:spPr>
        <p:txBody>
          <a:bodyPr lIns="90000" tIns="45000" rIns="90000" bIns="45000" anchor="t">
            <a:noAutofit/>
          </a:bodyPr>
          <a:lstStyle/>
          <a:p>
            <a:pPr algn="ctr"/>
            <a:r>
              <a:rPr lang="en-US" sz="1800" b="0" strike="noStrike" spc="-1" dirty="0">
                <a:solidFill>
                  <a:srgbClr val="000000"/>
                </a:solidFill>
                <a:latin typeface="Arial"/>
              </a:rPr>
              <a:t>Duncan Ritchie</a:t>
            </a:r>
          </a:p>
        </p:txBody>
      </p:sp>
    </p:spTree>
    <p:extLst>
      <p:ext uri="{BB962C8B-B14F-4D97-AF65-F5344CB8AC3E}">
        <p14:creationId xmlns:p14="http://schemas.microsoft.com/office/powerpoint/2010/main" val="1408329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546</TotalTime>
  <Words>1676</Words>
  <Application>Microsoft Macintosh PowerPoint</Application>
  <PresentationFormat>Custom</PresentationFormat>
  <Paragraphs>199</Paragraphs>
  <Slides>37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vt:lpstr>
      <vt:lpstr>Arial</vt:lpstr>
      <vt:lpstr>Calibri</vt:lpstr>
      <vt:lpstr>Questrial, serif</vt:lpstr>
      <vt:lpstr>Rockwell</vt:lpstr>
      <vt:lpstr>Symbol</vt:lpstr>
      <vt:lpstr>Times New Roman</vt:lpstr>
      <vt:lpstr>Verdana</vt:lpstr>
      <vt:lpstr>Wingdings</vt:lpstr>
      <vt:lpstr>Office Theme</vt:lpstr>
      <vt:lpstr>The Nawn Factory: A Keystone in Roxbury’s Past and Future</vt:lpstr>
      <vt:lpstr>PowerPoint Presentation</vt:lpstr>
      <vt:lpstr>PowerPoint Presentation</vt:lpstr>
      <vt:lpstr>PowerPoint Presentation</vt:lpstr>
      <vt:lpstr>PowerPoint Presentation</vt:lpstr>
      <vt:lpstr>DOGGETT AND CUNNINGHAM HOUSES  Washington Street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Design</vt:lpstr>
      <vt:lpstr>Landscape vision June 2024</vt:lpstr>
      <vt:lpstr>Site plan rendering August 2024</vt:lpstr>
      <vt:lpstr>Building Architecture</vt:lpstr>
      <vt:lpstr>Historic Photographs</vt:lpstr>
      <vt:lpstr>Recent Photographs</vt:lpstr>
      <vt:lpstr>Initial Design Concept</vt:lpstr>
      <vt:lpstr>Basement Floor Plan</vt:lpstr>
      <vt:lpstr>First Floor Plan</vt:lpstr>
      <vt:lpstr>Second Floor Plan</vt:lpstr>
      <vt:lpstr>Front and Park Side Elevations</vt:lpstr>
      <vt:lpstr>Rear and Burial Ground Side Elevations</vt:lpstr>
      <vt:lpstr>Future Programming and Activation</vt:lpstr>
      <vt:lpstr>Future Programming and Activation</vt:lpstr>
      <vt:lpstr>Proposed Mural on Park Side Elevation</vt:lpstr>
      <vt:lpstr>Proposed Mural Overlooking Outdoor Amphitheater</vt:lpstr>
      <vt:lpstr>Proposed Arrangement of Featured Candidates</vt:lpstr>
      <vt:lpstr>Examples of Candidates for Inclusion</vt:lpstr>
      <vt:lpstr>Research into Past Uses and Occupants of the Nawn Factory</vt:lpstr>
      <vt:lpstr>Research into Past Uses and Occupants of the Nawn Factory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Jonathan.Smalls</cp:lastModifiedBy>
  <cp:revision>63</cp:revision>
  <dcterms:created xsi:type="dcterms:W3CDTF">2024-08-15T08:12:46Z</dcterms:created>
  <dcterms:modified xsi:type="dcterms:W3CDTF">2025-02-10T21:48:49Z</dcterms:modified>
  <dc:language>en-US</dc:language>
</cp:coreProperties>
</file>